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70"/>
  </p:notesMasterIdLst>
  <p:sldIdLst>
    <p:sldId id="256" r:id="rId2"/>
    <p:sldId id="257" r:id="rId3"/>
    <p:sldId id="260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316" r:id="rId13"/>
    <p:sldId id="317" r:id="rId14"/>
    <p:sldId id="328" r:id="rId15"/>
    <p:sldId id="322" r:id="rId16"/>
    <p:sldId id="323" r:id="rId17"/>
    <p:sldId id="327" r:id="rId18"/>
    <p:sldId id="318" r:id="rId19"/>
    <p:sldId id="319" r:id="rId20"/>
    <p:sldId id="320" r:id="rId21"/>
    <p:sldId id="321" r:id="rId22"/>
    <p:sldId id="324" r:id="rId23"/>
    <p:sldId id="329" r:id="rId24"/>
    <p:sldId id="330" r:id="rId25"/>
    <p:sldId id="325" r:id="rId26"/>
    <p:sldId id="331" r:id="rId27"/>
    <p:sldId id="312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313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291" r:id="rId54"/>
    <p:sldId id="292" r:id="rId55"/>
    <p:sldId id="293" r:id="rId56"/>
    <p:sldId id="326" r:id="rId57"/>
    <p:sldId id="294" r:id="rId58"/>
    <p:sldId id="295" r:id="rId59"/>
    <p:sldId id="296" r:id="rId60"/>
    <p:sldId id="297" r:id="rId61"/>
    <p:sldId id="298" r:id="rId62"/>
    <p:sldId id="299" r:id="rId63"/>
    <p:sldId id="300" r:id="rId64"/>
    <p:sldId id="301" r:id="rId65"/>
    <p:sldId id="314" r:id="rId66"/>
    <p:sldId id="308" r:id="rId67"/>
    <p:sldId id="309" r:id="rId68"/>
    <p:sldId id="310" r:id="rId69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D3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7ED1FE6-F38D-48AB-8497-0C7C70A016BD}" v="10" dt="2025-08-27T19:12:08.755"/>
    <p1510:client id="{ADB84D23-07AB-DBBA-9FC1-FD56115C834C}" v="3" dt="2025-08-27T11:22:49.9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795"/>
  </p:normalViewPr>
  <p:slideViewPr>
    <p:cSldViewPr snapToGrid="0">
      <p:cViewPr>
        <p:scale>
          <a:sx n="98" d="100"/>
          <a:sy n="98" d="100"/>
        </p:scale>
        <p:origin x="2256" y="92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S::lucianops@insper.edu.br::16c53e34-c952-423e-8700-c0525d23304f" providerId="AD" clId="Web-{ADB84D23-07AB-DBBA-9FC1-FD56115C834C}"/>
    <pc:docChg chg="modSld">
      <pc:chgData name="Luciano Pereira Soares" userId="S::lucianops@insper.edu.br::16c53e34-c952-423e-8700-c0525d23304f" providerId="AD" clId="Web-{ADB84D23-07AB-DBBA-9FC1-FD56115C834C}" dt="2025-08-27T11:22:48.085" v="1" actId="20577"/>
      <pc:docMkLst>
        <pc:docMk/>
      </pc:docMkLst>
      <pc:sldChg chg="modSp">
        <pc:chgData name="Luciano Pereira Soares" userId="S::lucianops@insper.edu.br::16c53e34-c952-423e-8700-c0525d23304f" providerId="AD" clId="Web-{ADB84D23-07AB-DBBA-9FC1-FD56115C834C}" dt="2025-08-27T11:22:48.085" v="1" actId="20577"/>
        <pc:sldMkLst>
          <pc:docMk/>
          <pc:sldMk cId="3907927219" sldId="320"/>
        </pc:sldMkLst>
        <pc:spChg chg="mod">
          <ac:chgData name="Luciano Pereira Soares" userId="S::lucianops@insper.edu.br::16c53e34-c952-423e-8700-c0525d23304f" providerId="AD" clId="Web-{ADB84D23-07AB-DBBA-9FC1-FD56115C834C}" dt="2025-08-27T11:22:48.085" v="1" actId="20577"/>
          <ac:spMkLst>
            <pc:docMk/>
            <pc:sldMk cId="3907927219" sldId="320"/>
            <ac:spMk id="366" creationId="{00000000-0000-0000-0000-000000000000}"/>
          </ac:spMkLst>
        </pc:spChg>
      </pc:sldChg>
    </pc:docChg>
  </pc:docChgLst>
  <pc:docChgLst>
    <pc:chgData name="Luciano Pereira Soares" userId="16c53e34-c952-423e-8700-c0525d23304f" providerId="ADAL" clId="{FEC0DE62-BB97-4149-A018-B2B5446D163D}"/>
    <pc:docChg chg="undo custSel addSld delSld modSld">
      <pc:chgData name="Luciano Pereira Soares" userId="16c53e34-c952-423e-8700-c0525d23304f" providerId="ADAL" clId="{FEC0DE62-BB97-4149-A018-B2B5446D163D}" dt="2024-08-28T21:42:28.060" v="78" actId="20577"/>
      <pc:docMkLst>
        <pc:docMk/>
      </pc:docMkLst>
      <pc:sldChg chg="mod modShow">
        <pc:chgData name="Luciano Pereira Soares" userId="16c53e34-c952-423e-8700-c0525d23304f" providerId="ADAL" clId="{FEC0DE62-BB97-4149-A018-B2B5446D163D}" dt="2024-08-28T21:20:58.504" v="43" actId="729"/>
        <pc:sldMkLst>
          <pc:docMk/>
          <pc:sldMk cId="0" sldId="267"/>
        </pc:sldMkLst>
      </pc:sldChg>
      <pc:sldChg chg="modSp mod">
        <pc:chgData name="Luciano Pereira Soares" userId="16c53e34-c952-423e-8700-c0525d23304f" providerId="ADAL" clId="{FEC0DE62-BB97-4149-A018-B2B5446D163D}" dt="2024-08-28T21:21:43.036" v="53" actId="20577"/>
        <pc:sldMkLst>
          <pc:docMk/>
          <pc:sldMk cId="0" sldId="268"/>
        </pc:sldMkLst>
      </pc:sldChg>
      <pc:sldChg chg="modSp mod">
        <pc:chgData name="Luciano Pereira Soares" userId="16c53e34-c952-423e-8700-c0525d23304f" providerId="ADAL" clId="{FEC0DE62-BB97-4149-A018-B2B5446D163D}" dt="2024-08-28T21:40:11.301" v="70" actId="20577"/>
        <pc:sldMkLst>
          <pc:docMk/>
          <pc:sldMk cId="0" sldId="308"/>
        </pc:sldMkLst>
      </pc:sldChg>
      <pc:sldChg chg="mod modShow">
        <pc:chgData name="Luciano Pereira Soares" userId="16c53e34-c952-423e-8700-c0525d23304f" providerId="ADAL" clId="{FEC0DE62-BB97-4149-A018-B2B5446D163D}" dt="2024-08-28T21:15:07.069" v="42" actId="729"/>
        <pc:sldMkLst>
          <pc:docMk/>
          <pc:sldMk cId="555602380" sldId="312"/>
        </pc:sldMkLst>
      </pc:sldChg>
      <pc:sldChg chg="mod modShow">
        <pc:chgData name="Luciano Pereira Soares" userId="16c53e34-c952-423e-8700-c0525d23304f" providerId="ADAL" clId="{FEC0DE62-BB97-4149-A018-B2B5446D163D}" dt="2024-08-28T20:47:15.428" v="3" actId="729"/>
        <pc:sldMkLst>
          <pc:docMk/>
          <pc:sldMk cId="991036553" sldId="317"/>
        </pc:sldMkLst>
      </pc:sldChg>
      <pc:sldChg chg="mod modShow">
        <pc:chgData name="Luciano Pereira Soares" userId="16c53e34-c952-423e-8700-c0525d23304f" providerId="ADAL" clId="{FEC0DE62-BB97-4149-A018-B2B5446D163D}" dt="2024-08-28T20:47:33.596" v="4" actId="729"/>
        <pc:sldMkLst>
          <pc:docMk/>
          <pc:sldMk cId="936920449" sldId="319"/>
        </pc:sldMkLst>
      </pc:sldChg>
      <pc:sldChg chg="modSp">
        <pc:chgData name="Luciano Pereira Soares" userId="16c53e34-c952-423e-8700-c0525d23304f" providerId="ADAL" clId="{FEC0DE62-BB97-4149-A018-B2B5446D163D}" dt="2024-08-28T20:49:17.248" v="22" actId="6549"/>
        <pc:sldMkLst>
          <pc:docMk/>
          <pc:sldMk cId="3907927219" sldId="320"/>
        </pc:sldMkLst>
      </pc:sldChg>
      <pc:sldChg chg="modSp mod">
        <pc:chgData name="Luciano Pereira Soares" userId="16c53e34-c952-423e-8700-c0525d23304f" providerId="ADAL" clId="{FEC0DE62-BB97-4149-A018-B2B5446D163D}" dt="2024-08-28T21:30:13.759" v="55" actId="20577"/>
        <pc:sldMkLst>
          <pc:docMk/>
          <pc:sldMk cId="320353130" sldId="324"/>
        </pc:sldMkLst>
      </pc:sldChg>
      <pc:sldChg chg="addSp delSp modSp add del mod delAnim">
        <pc:chgData name="Luciano Pereira Soares" userId="16c53e34-c952-423e-8700-c0525d23304f" providerId="ADAL" clId="{FEC0DE62-BB97-4149-A018-B2B5446D163D}" dt="2024-08-28T20:57:34.708" v="41" actId="47"/>
        <pc:sldMkLst>
          <pc:docMk/>
          <pc:sldMk cId="639412695" sldId="326"/>
        </pc:sldMkLst>
      </pc:sldChg>
      <pc:sldChg chg="del">
        <pc:chgData name="Luciano Pereira Soares" userId="16c53e34-c952-423e-8700-c0525d23304f" providerId="ADAL" clId="{FEC0DE62-BB97-4149-A018-B2B5446D163D}" dt="2024-08-28T20:46:35.693" v="0" actId="47"/>
        <pc:sldMkLst>
          <pc:docMk/>
          <pc:sldMk cId="840673582" sldId="326"/>
        </pc:sldMkLst>
      </pc:sldChg>
      <pc:sldChg chg="modSp add mod modShow">
        <pc:chgData name="Luciano Pereira Soares" userId="16c53e34-c952-423e-8700-c0525d23304f" providerId="ADAL" clId="{FEC0DE62-BB97-4149-A018-B2B5446D163D}" dt="2024-08-28T21:42:28.060" v="78" actId="20577"/>
        <pc:sldMkLst>
          <pc:docMk/>
          <pc:sldMk cId="2271211113" sldId="326"/>
        </pc:sldMkLst>
      </pc:sldChg>
      <pc:sldChg chg="del">
        <pc:chgData name="Luciano Pereira Soares" userId="16c53e34-c952-423e-8700-c0525d23304f" providerId="ADAL" clId="{FEC0DE62-BB97-4149-A018-B2B5446D163D}" dt="2024-08-28T20:46:37.425" v="1" actId="47"/>
        <pc:sldMkLst>
          <pc:docMk/>
          <pc:sldMk cId="1030703268" sldId="327"/>
        </pc:sldMkLst>
      </pc:sldChg>
      <pc:sldChg chg="del">
        <pc:chgData name="Luciano Pereira Soares" userId="16c53e34-c952-423e-8700-c0525d23304f" providerId="ADAL" clId="{FEC0DE62-BB97-4149-A018-B2B5446D163D}" dt="2024-08-28T20:46:38.687" v="2" actId="47"/>
        <pc:sldMkLst>
          <pc:docMk/>
          <pc:sldMk cId="2776590945" sldId="328"/>
        </pc:sldMkLst>
      </pc:sldChg>
    </pc:docChg>
  </pc:docChgLst>
  <pc:docChgLst>
    <pc:chgData name="Fabio Orfali" userId="S::fabioo1@insper.edu.br::3730b7a9-9dee-4645-b6eb-7377d594d9d3" providerId="AD" clId="Web-{8F21CB12-293D-A5F4-6319-81502FBE3192}"/>
    <pc:docChg chg="addSld modSld">
      <pc:chgData name="Fabio Orfali" userId="S::fabioo1@insper.edu.br::3730b7a9-9dee-4645-b6eb-7377d594d9d3" providerId="AD" clId="Web-{8F21CB12-293D-A5F4-6319-81502FBE3192}" dt="2024-08-29T02:08:42.100" v="19" actId="20577"/>
      <pc:docMkLst>
        <pc:docMk/>
      </pc:docMkLst>
      <pc:sldChg chg="modSp">
        <pc:chgData name="Fabio Orfali" userId="S::fabioo1@insper.edu.br::3730b7a9-9dee-4645-b6eb-7377d594d9d3" providerId="AD" clId="Web-{8F21CB12-293D-A5F4-6319-81502FBE3192}" dt="2024-08-29T02:08:10.505" v="17" actId="20577"/>
        <pc:sldMkLst>
          <pc:docMk/>
          <pc:sldMk cId="3907927219" sldId="320"/>
        </pc:sldMkLst>
      </pc:sldChg>
      <pc:sldChg chg="modSp">
        <pc:chgData name="Fabio Orfali" userId="S::fabioo1@insper.edu.br::3730b7a9-9dee-4645-b6eb-7377d594d9d3" providerId="AD" clId="Web-{8F21CB12-293D-A5F4-6319-81502FBE3192}" dt="2024-08-29T02:08:42.100" v="19" actId="20577"/>
        <pc:sldMkLst>
          <pc:docMk/>
          <pc:sldMk cId="3793678523" sldId="321"/>
        </pc:sldMkLst>
      </pc:sldChg>
      <pc:sldChg chg="addSp delSp modSp add replId delAnim">
        <pc:chgData name="Fabio Orfali" userId="S::fabioo1@insper.edu.br::3730b7a9-9dee-4645-b6eb-7377d594d9d3" providerId="AD" clId="Web-{8F21CB12-293D-A5F4-6319-81502FBE3192}" dt="2024-08-29T01:48:24.114" v="11" actId="1076"/>
        <pc:sldMkLst>
          <pc:docMk/>
          <pc:sldMk cId="1340164611" sldId="327"/>
        </pc:sldMkLst>
      </pc:sldChg>
    </pc:docChg>
  </pc:docChgLst>
  <pc:docChgLst>
    <pc:chgData name="Luciano Pereira Soares" userId="16c53e34-c952-423e-8700-c0525d23304f" providerId="ADAL" clId="{67ED1FE6-F38D-48AB-8497-0C7C70A016BD}"/>
    <pc:docChg chg="custSel modSld">
      <pc:chgData name="Luciano Pereira Soares" userId="16c53e34-c952-423e-8700-c0525d23304f" providerId="ADAL" clId="{67ED1FE6-F38D-48AB-8497-0C7C70A016BD}" dt="2025-08-27T19:12:08.755" v="95"/>
      <pc:docMkLst>
        <pc:docMk/>
      </pc:docMkLst>
      <pc:sldChg chg="addSp modSp mod modAnim">
        <pc:chgData name="Luciano Pereira Soares" userId="16c53e34-c952-423e-8700-c0525d23304f" providerId="ADAL" clId="{67ED1FE6-F38D-48AB-8497-0C7C70A016BD}" dt="2025-08-27T19:12:08.755" v="95"/>
        <pc:sldMkLst>
          <pc:docMk/>
          <pc:sldMk cId="3522465073" sldId="259"/>
        </pc:sldMkLst>
        <pc:picChg chg="add mod">
          <ac:chgData name="Luciano Pereira Soares" userId="16c53e34-c952-423e-8700-c0525d23304f" providerId="ADAL" clId="{67ED1FE6-F38D-48AB-8497-0C7C70A016BD}" dt="2025-08-27T19:10:56.697" v="90" actId="1076"/>
          <ac:picMkLst>
            <pc:docMk/>
            <pc:sldMk cId="3522465073" sldId="259"/>
            <ac:picMk id="3" creationId="{B35C8E18-ED0C-3BD3-01E4-7DBAEFA5007C}"/>
          </ac:picMkLst>
        </pc:picChg>
        <pc:picChg chg="mod">
          <ac:chgData name="Luciano Pereira Soares" userId="16c53e34-c952-423e-8700-c0525d23304f" providerId="ADAL" clId="{67ED1FE6-F38D-48AB-8497-0C7C70A016BD}" dt="2025-08-27T18:54:21.070" v="29" actId="1076"/>
          <ac:picMkLst>
            <pc:docMk/>
            <pc:sldMk cId="3522465073" sldId="259"/>
            <ac:picMk id="54" creationId="{00000000-0000-0000-0000-000000000000}"/>
          </ac:picMkLst>
        </pc:picChg>
      </pc:sldChg>
      <pc:sldChg chg="modSp mod">
        <pc:chgData name="Luciano Pereira Soares" userId="16c53e34-c952-423e-8700-c0525d23304f" providerId="ADAL" clId="{67ED1FE6-F38D-48AB-8497-0C7C70A016BD}" dt="2025-08-27T18:53:52.036" v="28" actId="20577"/>
        <pc:sldMkLst>
          <pc:docMk/>
          <pc:sldMk cId="4205433668" sldId="263"/>
        </pc:sldMkLst>
        <pc:spChg chg="mod">
          <ac:chgData name="Luciano Pereira Soares" userId="16c53e34-c952-423e-8700-c0525d23304f" providerId="ADAL" clId="{67ED1FE6-F38D-48AB-8497-0C7C70A016BD}" dt="2025-08-27T18:52:48.896" v="4" actId="20577"/>
          <ac:spMkLst>
            <pc:docMk/>
            <pc:sldMk cId="4205433668" sldId="263"/>
            <ac:spMk id="90" creationId="{00000000-0000-0000-0000-000000000000}"/>
          </ac:spMkLst>
        </pc:spChg>
        <pc:spChg chg="mod">
          <ac:chgData name="Luciano Pereira Soares" userId="16c53e34-c952-423e-8700-c0525d23304f" providerId="ADAL" clId="{67ED1FE6-F38D-48AB-8497-0C7C70A016BD}" dt="2025-08-27T18:53:52.036" v="28" actId="20577"/>
          <ac:spMkLst>
            <pc:docMk/>
            <pc:sldMk cId="4205433668" sldId="263"/>
            <ac:spMk id="92" creationId="{00000000-0000-0000-0000-000000000000}"/>
          </ac:spMkLst>
        </pc:spChg>
      </pc:sldChg>
      <pc:sldChg chg="addSp modSp mod modNotesTx">
        <pc:chgData name="Luciano Pereira Soares" userId="16c53e34-c952-423e-8700-c0525d23304f" providerId="ADAL" clId="{67ED1FE6-F38D-48AB-8497-0C7C70A016BD}" dt="2025-08-27T18:56:50.374" v="81" actId="14100"/>
        <pc:sldMkLst>
          <pc:docMk/>
          <pc:sldMk cId="2811472776" sldId="322"/>
        </pc:sldMkLst>
        <pc:spChg chg="add mod">
          <ac:chgData name="Luciano Pereira Soares" userId="16c53e34-c952-423e-8700-c0525d23304f" providerId="ADAL" clId="{67ED1FE6-F38D-48AB-8497-0C7C70A016BD}" dt="2025-08-27T18:56:50.374" v="81" actId="14100"/>
          <ac:spMkLst>
            <pc:docMk/>
            <pc:sldMk cId="2811472776" sldId="322"/>
            <ac:spMk id="22" creationId="{09D272A0-303A-C49B-D32B-0DF3E2EA9A49}"/>
          </ac:spMkLst>
        </pc:spChg>
      </pc:sldChg>
      <pc:sldChg chg="mod modShow">
        <pc:chgData name="Luciano Pereira Soares" userId="16c53e34-c952-423e-8700-c0525d23304f" providerId="ADAL" clId="{67ED1FE6-F38D-48AB-8497-0C7C70A016BD}" dt="2025-08-27T18:58:18.870" v="82" actId="729"/>
        <pc:sldMkLst>
          <pc:docMk/>
          <pc:sldMk cId="326970128" sldId="323"/>
        </pc:sldMkLst>
      </pc:sldChg>
      <pc:sldChg chg="mod modShow">
        <pc:chgData name="Luciano Pereira Soares" userId="16c53e34-c952-423e-8700-c0525d23304f" providerId="ADAL" clId="{67ED1FE6-F38D-48AB-8497-0C7C70A016BD}" dt="2025-08-27T18:58:21.571" v="83" actId="729"/>
        <pc:sldMkLst>
          <pc:docMk/>
          <pc:sldMk cId="1990161758" sldId="327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m/jahqnjmk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75958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52253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76818f0e4_6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e76818f0e4_6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https://www.matrise.no/wp-content/uploads/2018/06/B355A41E-4528-4118-8C66-30EBA9A443C3.jpeg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plural camerae obscurae or 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 obscuras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from 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Latin camera obscūra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</p:txBody>
      </p:sp>
      <p:sp>
        <p:nvSpPr>
          <p:cNvPr id="323" name="Google Shape;323;ge76818f0e4_6_7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57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76818f0e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e76818f0e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1174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>
          <a:extLst>
            <a:ext uri="{FF2B5EF4-FFF2-40B4-BE49-F238E27FC236}">
              <a16:creationId xmlns:a16="http://schemas.microsoft.com/office/drawing/2014/main" id="{C59F41DD-7168-0576-ACC3-FCA0277B8D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>
            <a:extLst>
              <a:ext uri="{FF2B5EF4-FFF2-40B4-BE49-F238E27FC236}">
                <a16:creationId xmlns:a16="http://schemas.microsoft.com/office/drawing/2014/main" id="{B63C69D6-537B-46F5-1E85-8E060E9B35B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35:notes">
            <a:extLst>
              <a:ext uri="{FF2B5EF4-FFF2-40B4-BE49-F238E27FC236}">
                <a16:creationId xmlns:a16="http://schemas.microsoft.com/office/drawing/2014/main" id="{46DEFD31-9CAB-3D55-5CBC-A45A19B6E9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Objeto 3D</a:t>
            </a:r>
            <a:endParaRPr dirty="0"/>
          </a:p>
        </p:txBody>
      </p:sp>
      <p:sp>
        <p:nvSpPr>
          <p:cNvPr id="311" name="Google Shape;311;p35:notes">
            <a:extLst>
              <a:ext uri="{FF2B5EF4-FFF2-40B4-BE49-F238E27FC236}">
                <a16:creationId xmlns:a16="http://schemas.microsoft.com/office/drawing/2014/main" id="{F8E6B750-AF27-8EE3-028E-69125F974D5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02103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76818f0e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e76818f0e4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80" name="Google Shape;380;ge76818f0e4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626859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76818f0e4_6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e76818f0e4_6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e76818f0e4_6_8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91480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76818f0e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e76818f0e4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e76818f0e4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17764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98ab1d25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98ab1d25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8999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98ab1d2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98ab1d25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https://docplayer.com.br/docs-images/106/171641750/images/5-0.jpg</a:t>
            </a:r>
            <a:endParaRPr/>
          </a:p>
        </p:txBody>
      </p:sp>
      <p:sp>
        <p:nvSpPr>
          <p:cNvPr id="356" name="Google Shape;356;ge98ab1d25f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967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98ab1d25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e98ab1d25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75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8ab1d25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e98ab1d25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8370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610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886915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BCF4AA67-C17F-A2E7-870F-D246A3B04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76818f0e4_2_36:notes">
            <a:extLst>
              <a:ext uri="{FF2B5EF4-FFF2-40B4-BE49-F238E27FC236}">
                <a16:creationId xmlns:a16="http://schemas.microsoft.com/office/drawing/2014/main" id="{B00AFB37-6CDA-7B1C-4072-6C2B3416F0A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76818f0e4_2_36:notes">
            <a:extLst>
              <a:ext uri="{FF2B5EF4-FFF2-40B4-BE49-F238E27FC236}">
                <a16:creationId xmlns:a16="http://schemas.microsoft.com/office/drawing/2014/main" id="{07780B42-A83D-6975-B305-DE552F2E26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ge76818f0e4_2_36:notes">
            <a:extLst>
              <a:ext uri="{FF2B5EF4-FFF2-40B4-BE49-F238E27FC236}">
                <a16:creationId xmlns:a16="http://schemas.microsoft.com/office/drawing/2014/main" id="{80D3C3EC-2F6C-8116-215B-B3B4D3183E3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5966604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76818f0e4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76818f0e4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ge76818f0e4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38507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>
          <a:extLst>
            <a:ext uri="{FF2B5EF4-FFF2-40B4-BE49-F238E27FC236}">
              <a16:creationId xmlns:a16="http://schemas.microsoft.com/office/drawing/2014/main" id="{3D99D139-BBB8-48D9-5FC6-07E21C9FB6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76818f0e4_2_36:notes">
            <a:extLst>
              <a:ext uri="{FF2B5EF4-FFF2-40B4-BE49-F238E27FC236}">
                <a16:creationId xmlns:a16="http://schemas.microsoft.com/office/drawing/2014/main" id="{71F07C44-A0F3-9E49-CB4C-22BC1666E5A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76818f0e4_2_36:notes">
            <a:extLst>
              <a:ext uri="{FF2B5EF4-FFF2-40B4-BE49-F238E27FC236}">
                <a16:creationId xmlns:a16="http://schemas.microsoft.com/office/drawing/2014/main" id="{CDC1B7A9-DD39-BC4C-C04A-3E82DFB41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13" name="Google Shape;413;ge76818f0e4_2_36:notes">
            <a:extLst>
              <a:ext uri="{FF2B5EF4-FFF2-40B4-BE49-F238E27FC236}">
                <a16:creationId xmlns:a16="http://schemas.microsoft.com/office/drawing/2014/main" id="{7A6D6598-FD3F-CCC4-C308-5FEE9416CED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756906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76818f0e4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Bresenham no GeoGebra: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https://www.geogebra.org/m/jahqnjmk</a:t>
            </a:r>
            <a:r>
              <a:rPr lang="pt-BR"/>
              <a:t> </a:t>
            </a:r>
            <a:endParaRPr/>
          </a:p>
        </p:txBody>
      </p:sp>
      <p:sp>
        <p:nvSpPr>
          <p:cNvPr id="557" name="Google Shape;557;ge76818f0e4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04372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17841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466007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201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090515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09107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973765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1676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030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t3Cdq0qOns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x3dgraphics.com/examples/X3dForWebAuthors/Chapter13GeometryTrianglesQuadrilaterals/TriangleSetExampleIndex.html" TargetMode="Externa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5051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Uma projeção ortográfica teria o mesmo resultado na obra da última ceia de Leonardo da Vinci?</a:t>
            </a:r>
            <a:endParaRPr dirty="0"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63639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Câmara Estenopeica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213360" y="838985"/>
            <a:ext cx="8930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Camera Obscūra (latim) em geral um sala onde existe somente um orifício que permite a luz entrar e numa parede reversa a esse furo se encontra uma parede ou tela onde se pode ver a imagem do exterior de forma invertida.</a:t>
            </a:r>
            <a:endParaRPr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Uma propriedade interessante dessas câmeras é que as imagens geradas tem um foco em todos os planos da cena.</a:t>
            </a:r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328" name="Google Shape;328;p36" descr="Camera Obscura and the World of Illusions - Matri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719" y="1901896"/>
            <a:ext cx="4021135" cy="2858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1926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quem não conhecem uma câmera pinhole</a:t>
            </a:r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CÂMERA fotográfica PINHOLE DE LATA (EXPERIÊNCIA de FÍSICA) - How to make pinhole camera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https://www.youtube.com/watch?v=Xt3Cdq0qOns</a:t>
            </a:r>
            <a:endParaRPr sz="1200"/>
          </a:p>
        </p:txBody>
      </p:sp>
      <p:sp>
        <p:nvSpPr>
          <p:cNvPr id="335" name="Google Shape;33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208" y="742450"/>
            <a:ext cx="7836159" cy="4076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0365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>
          <a:extLst>
            <a:ext uri="{FF2B5EF4-FFF2-40B4-BE49-F238E27FC236}">
              <a16:creationId xmlns:a16="http://schemas.microsoft.com/office/drawing/2014/main" id="{92E80C37-8647-CBE3-7C90-46BB279A9B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43" descr="A lit candle with a flame&#10;&#10;AI-generated content may be incorrect.">
            <a:extLst>
              <a:ext uri="{FF2B5EF4-FFF2-40B4-BE49-F238E27FC236}">
                <a16:creationId xmlns:a16="http://schemas.microsoft.com/office/drawing/2014/main" id="{C5AE5DE4-9576-C802-737B-78FFFEC72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2751389" y="4054803"/>
            <a:ext cx="691129" cy="797019"/>
          </a:xfrm>
          <a:prstGeom prst="rect">
            <a:avLst/>
          </a:prstGeom>
          <a:scene3d>
            <a:camera prst="isometricLeftDown"/>
            <a:lightRig rig="threePt" dir="t"/>
          </a:scene3d>
        </p:spPr>
      </p:pic>
      <p:pic>
        <p:nvPicPr>
          <p:cNvPr id="31" name="Picture 30" descr="A lit candle with a flame&#10;&#10;AI-generated content may be incorrect.">
            <a:extLst>
              <a:ext uri="{FF2B5EF4-FFF2-40B4-BE49-F238E27FC236}">
                <a16:creationId xmlns:a16="http://schemas.microsoft.com/office/drawing/2014/main" id="{62EA5F40-250B-618D-6D43-5F6C65F164C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943" t="9287" r="34237" b="8070"/>
          <a:stretch>
            <a:fillRect/>
          </a:stretch>
        </p:blipFill>
        <p:spPr>
          <a:xfrm>
            <a:off x="5714522" y="2902930"/>
            <a:ext cx="802342" cy="1904290"/>
          </a:xfrm>
          <a:prstGeom prst="rect">
            <a:avLst/>
          </a:prstGeom>
        </p:spPr>
      </p:pic>
      <p:pic>
        <p:nvPicPr>
          <p:cNvPr id="62" name="Picture 61" descr="A lit candle with a flame&#10;&#10;AI-generated content may be incorrect.">
            <a:extLst>
              <a:ext uri="{FF2B5EF4-FFF2-40B4-BE49-F238E27FC236}">
                <a16:creationId xmlns:a16="http://schemas.microsoft.com/office/drawing/2014/main" id="{36A22AAA-B399-AF00-4857-A8965EBFCD6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943" t="9287" r="34237" b="8070"/>
          <a:stretch>
            <a:fillRect/>
          </a:stretch>
        </p:blipFill>
        <p:spPr>
          <a:xfrm>
            <a:off x="7874049" y="2902929"/>
            <a:ext cx="802342" cy="1904290"/>
          </a:xfrm>
          <a:prstGeom prst="rect">
            <a:avLst/>
          </a:prstGeom>
        </p:spPr>
      </p:pic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D1D5AD4C-DC52-6712-14B1-01EBB97358DA}"/>
              </a:ext>
            </a:extLst>
          </p:cNvPr>
          <p:cNvGrpSpPr/>
          <p:nvPr/>
        </p:nvGrpSpPr>
        <p:grpSpPr>
          <a:xfrm>
            <a:off x="3089985" y="2964790"/>
            <a:ext cx="5234207" cy="1785224"/>
            <a:chOff x="3089985" y="2964790"/>
            <a:chExt cx="5234207" cy="1785224"/>
          </a:xfrm>
        </p:grpSpPr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4807B360-3DFC-49DB-564B-8D0B212AAA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9985" y="2964790"/>
              <a:ext cx="5234207" cy="156047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363C6A45-868C-6404-043B-899233F9F43C}"/>
                </a:ext>
              </a:extLst>
            </p:cNvPr>
            <p:cNvCxnSpPr>
              <a:cxnSpLocks/>
            </p:cNvCxnSpPr>
            <p:nvPr/>
          </p:nvCxnSpPr>
          <p:spPr>
            <a:xfrm>
              <a:off x="3089985" y="4259127"/>
              <a:ext cx="5068120" cy="490887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1074" name="Group 1073">
            <a:extLst>
              <a:ext uri="{FF2B5EF4-FFF2-40B4-BE49-F238E27FC236}">
                <a16:creationId xmlns:a16="http://schemas.microsoft.com/office/drawing/2014/main" id="{44871AE2-1498-21BD-4AEE-7EC27AEC3E44}"/>
              </a:ext>
            </a:extLst>
          </p:cNvPr>
          <p:cNvGrpSpPr/>
          <p:nvPr/>
        </p:nvGrpSpPr>
        <p:grpSpPr>
          <a:xfrm>
            <a:off x="3089985" y="2970043"/>
            <a:ext cx="3063642" cy="1785224"/>
            <a:chOff x="3089985" y="2970043"/>
            <a:chExt cx="3063642" cy="178522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32FE9A4-444F-EEA8-CA0F-2D58398D60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89985" y="2970043"/>
              <a:ext cx="3063642" cy="1732761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E5B3D05-6C82-98B1-FE25-3580EB07D9CB}"/>
                </a:ext>
              </a:extLst>
            </p:cNvPr>
            <p:cNvCxnSpPr>
              <a:cxnSpLocks/>
            </p:cNvCxnSpPr>
            <p:nvPr/>
          </p:nvCxnSpPr>
          <p:spPr>
            <a:xfrm>
              <a:off x="3089985" y="4202721"/>
              <a:ext cx="2962043" cy="55254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64A4048-F7F0-8EA3-A21B-09705B622105}"/>
              </a:ext>
            </a:extLst>
          </p:cNvPr>
          <p:cNvGrpSpPr/>
          <p:nvPr/>
        </p:nvGrpSpPr>
        <p:grpSpPr>
          <a:xfrm>
            <a:off x="2616679" y="3571145"/>
            <a:ext cx="1537081" cy="1607587"/>
            <a:chOff x="2714625" y="3904213"/>
            <a:chExt cx="1537081" cy="160758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6A88A41-E5BB-0B02-2E51-B9EDCC1CF386}"/>
                </a:ext>
              </a:extLst>
            </p:cNvPr>
            <p:cNvCxnSpPr>
              <a:cxnSpLocks/>
            </p:cNvCxnSpPr>
            <p:nvPr/>
          </p:nvCxnSpPr>
          <p:spPr>
            <a:xfrm>
              <a:off x="4244975" y="4323313"/>
              <a:ext cx="0" cy="9683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370AD96-0544-5E87-6A5B-D5398C5CE37E}"/>
                </a:ext>
              </a:extLst>
            </p:cNvPr>
            <p:cNvCxnSpPr/>
            <p:nvPr/>
          </p:nvCxnSpPr>
          <p:spPr>
            <a:xfrm>
              <a:off x="2714625" y="4129663"/>
              <a:ext cx="723900" cy="41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90AB37A6-8303-4B1A-F73F-F85F8F5C79AD}"/>
                </a:ext>
              </a:extLst>
            </p:cNvPr>
            <p:cNvCxnSpPr/>
            <p:nvPr/>
          </p:nvCxnSpPr>
          <p:spPr>
            <a:xfrm>
              <a:off x="2714625" y="5098038"/>
              <a:ext cx="723900" cy="41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F1F235B-4442-CE56-28DE-3B9587602E3B}"/>
                </a:ext>
              </a:extLst>
            </p:cNvPr>
            <p:cNvCxnSpPr>
              <a:cxnSpLocks/>
            </p:cNvCxnSpPr>
            <p:nvPr/>
          </p:nvCxnSpPr>
          <p:spPr>
            <a:xfrm>
              <a:off x="2714625" y="4129663"/>
              <a:ext cx="0" cy="9683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8F63774-5927-551C-DD58-C336F6CC36AE}"/>
                </a:ext>
              </a:extLst>
            </p:cNvPr>
            <p:cNvCxnSpPr>
              <a:cxnSpLocks/>
            </p:cNvCxnSpPr>
            <p:nvPr/>
          </p:nvCxnSpPr>
          <p:spPr>
            <a:xfrm>
              <a:off x="3438525" y="4543425"/>
              <a:ext cx="0" cy="96837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A33B9D8-DD31-D217-5FD9-AC968842D00C}"/>
                </a:ext>
              </a:extLst>
            </p:cNvPr>
            <p:cNvCxnSpPr>
              <a:cxnSpLocks/>
            </p:cNvCxnSpPr>
            <p:nvPr/>
          </p:nvCxnSpPr>
          <p:spPr>
            <a:xfrm>
              <a:off x="3527425" y="3904213"/>
              <a:ext cx="0" cy="968375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D75C84A-5C01-446E-9A5E-B39610278A16}"/>
                </a:ext>
              </a:extLst>
            </p:cNvPr>
            <p:cNvCxnSpPr/>
            <p:nvPr/>
          </p:nvCxnSpPr>
          <p:spPr>
            <a:xfrm>
              <a:off x="3527806" y="3909551"/>
              <a:ext cx="723900" cy="41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629FF2EF-3A41-8695-8271-9A74CDFF8466}"/>
                </a:ext>
              </a:extLst>
            </p:cNvPr>
            <p:cNvCxnSpPr/>
            <p:nvPr/>
          </p:nvCxnSpPr>
          <p:spPr>
            <a:xfrm>
              <a:off x="3527424" y="4875282"/>
              <a:ext cx="723900" cy="413762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620B7B-BFBA-9F6D-F7CC-AD64C0E9F6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8524" y="5294382"/>
              <a:ext cx="812800" cy="217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4753652-905C-0A95-4527-1E1A5A5543D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4625" y="3909576"/>
              <a:ext cx="812800" cy="217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081C1FC-2173-0B6A-81BD-CF48FB4B2B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32174" y="4328817"/>
              <a:ext cx="812800" cy="2174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7EE9E37-C592-0E45-386A-59067249C9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14625" y="4877926"/>
              <a:ext cx="812800" cy="217418"/>
            </a:xfrm>
            <a:prstGeom prst="line">
              <a:avLst/>
            </a:prstGeom>
            <a:ln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67F6B33-7C8E-0E2A-4D6B-D379D3971CE4}"/>
                </a:ext>
              </a:extLst>
            </p:cNvPr>
            <p:cNvSpPr/>
            <p:nvPr/>
          </p:nvSpPr>
          <p:spPr>
            <a:xfrm>
              <a:off x="3838032" y="4622293"/>
              <a:ext cx="45719" cy="80219"/>
            </a:xfrm>
            <a:prstGeom prst="ellipse">
              <a:avLst/>
            </a:prstGeom>
            <a:noFill/>
            <a:ln w="190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4" name="Google Shape;314;p35">
            <a:extLst>
              <a:ext uri="{FF2B5EF4-FFF2-40B4-BE49-F238E27FC236}">
                <a16:creationId xmlns:a16="http://schemas.microsoft.com/office/drawing/2014/main" id="{A6FC6E39-15BC-9A04-E132-0A523BCA4F5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</a:t>
            </a:r>
            <a:endParaRPr/>
          </a:p>
        </p:txBody>
      </p:sp>
      <p:sp>
        <p:nvSpPr>
          <p:cNvPr id="315" name="Google Shape;315;p35">
            <a:extLst>
              <a:ext uri="{FF2B5EF4-FFF2-40B4-BE49-F238E27FC236}">
                <a16:creationId xmlns:a16="http://schemas.microsoft.com/office/drawing/2014/main" id="{2F76C436-50D2-B877-0F9A-44E375C443B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7079" y="838985"/>
            <a:ext cx="8531701" cy="193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Objetos parecem menores conforme ficam mais distantes.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Por que isso acontece?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modelo simplificado de câmera "</a:t>
            </a:r>
            <a:r>
              <a:rPr lang="pt-BR" dirty="0" err="1"/>
              <a:t>pinhole</a:t>
            </a:r>
            <a:r>
              <a:rPr lang="pt-BR" dirty="0"/>
              <a:t>"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(câmeras reais são mais complicadas)</a:t>
            </a:r>
            <a:endParaRPr dirty="0"/>
          </a:p>
        </p:txBody>
      </p:sp>
      <p:sp>
        <p:nvSpPr>
          <p:cNvPr id="316" name="Google Shape;316;p35">
            <a:extLst>
              <a:ext uri="{FF2B5EF4-FFF2-40B4-BE49-F238E27FC236}">
                <a16:creationId xmlns:a16="http://schemas.microsoft.com/office/drawing/2014/main" id="{B1D35883-55BF-183C-3B6A-448490F225F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317" name="Google Shape;317;p35">
            <a:extLst>
              <a:ext uri="{FF2B5EF4-FFF2-40B4-BE49-F238E27FC236}">
                <a16:creationId xmlns:a16="http://schemas.microsoft.com/office/drawing/2014/main" id="{799BAB57-B1F1-B401-AB49-E749E2172336}"/>
              </a:ext>
            </a:extLst>
          </p:cNvPr>
          <p:cNvSpPr/>
          <p:nvPr/>
        </p:nvSpPr>
        <p:spPr>
          <a:xfrm>
            <a:off x="6480732" y="2565771"/>
            <a:ext cx="1288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</a:t>
            </a:r>
            <a:endParaRPr dirty="0"/>
          </a:p>
        </p:txBody>
      </p:sp>
      <p:sp>
        <p:nvSpPr>
          <p:cNvPr id="318" name="Google Shape;318;p35">
            <a:extLst>
              <a:ext uri="{FF2B5EF4-FFF2-40B4-BE49-F238E27FC236}">
                <a16:creationId xmlns:a16="http://schemas.microsoft.com/office/drawing/2014/main" id="{D5B90B7E-BB15-857C-0DFC-1A1AD9C1CBFC}"/>
              </a:ext>
            </a:extLst>
          </p:cNvPr>
          <p:cNvSpPr/>
          <p:nvPr/>
        </p:nvSpPr>
        <p:spPr>
          <a:xfrm>
            <a:off x="2297981" y="3256369"/>
            <a:ext cx="100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Câmera</a:t>
            </a:r>
            <a:endParaRPr/>
          </a:p>
        </p:txBody>
      </p:sp>
      <p:sp>
        <p:nvSpPr>
          <p:cNvPr id="319" name="Google Shape;319;p35">
            <a:extLst>
              <a:ext uri="{FF2B5EF4-FFF2-40B4-BE49-F238E27FC236}">
                <a16:creationId xmlns:a16="http://schemas.microsoft.com/office/drawing/2014/main" id="{0D51614E-82EB-3FE2-E630-8526AD02BD5C}"/>
              </a:ext>
            </a:extLst>
          </p:cNvPr>
          <p:cNvSpPr/>
          <p:nvPr/>
        </p:nvSpPr>
        <p:spPr>
          <a:xfrm>
            <a:off x="1269951" y="4560919"/>
            <a:ext cx="1288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Imagem 2D</a:t>
            </a:r>
            <a:endParaRPr/>
          </a:p>
        </p:txBody>
      </p:sp>
      <p:grpSp>
        <p:nvGrpSpPr>
          <p:cNvPr id="1073" name="Group 1072">
            <a:extLst>
              <a:ext uri="{FF2B5EF4-FFF2-40B4-BE49-F238E27FC236}">
                <a16:creationId xmlns:a16="http://schemas.microsoft.com/office/drawing/2014/main" id="{E8DFE11B-314F-D8EF-185D-1C9C63B61718}"/>
              </a:ext>
            </a:extLst>
          </p:cNvPr>
          <p:cNvGrpSpPr/>
          <p:nvPr/>
        </p:nvGrpSpPr>
        <p:grpSpPr>
          <a:xfrm>
            <a:off x="3810092" y="4099738"/>
            <a:ext cx="321902" cy="345922"/>
            <a:chOff x="4448175" y="4653567"/>
            <a:chExt cx="527029" cy="502633"/>
          </a:xfrm>
        </p:grpSpPr>
        <p:cxnSp>
          <p:nvCxnSpPr>
            <p:cNvPr id="1057" name="Straight Connector 1056">
              <a:extLst>
                <a:ext uri="{FF2B5EF4-FFF2-40B4-BE49-F238E27FC236}">
                  <a16:creationId xmlns:a16="http://schemas.microsoft.com/office/drawing/2014/main" id="{EEC71A8A-0C5C-46CC-5F26-F21F4436F9F2}"/>
                </a:ext>
              </a:extLst>
            </p:cNvPr>
            <p:cNvCxnSpPr/>
            <p:nvPr/>
          </p:nvCxnSpPr>
          <p:spPr>
            <a:xfrm>
              <a:off x="4448175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8" name="Straight Connector 1057">
              <a:extLst>
                <a:ext uri="{FF2B5EF4-FFF2-40B4-BE49-F238E27FC236}">
                  <a16:creationId xmlns:a16="http://schemas.microsoft.com/office/drawing/2014/main" id="{9F203328-7D86-318C-CCC2-61AB346FBEF2}"/>
                </a:ext>
              </a:extLst>
            </p:cNvPr>
            <p:cNvCxnSpPr/>
            <p:nvPr/>
          </p:nvCxnSpPr>
          <p:spPr>
            <a:xfrm>
              <a:off x="4483100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631C206E-196B-1B65-5C32-3CE1D967FB21}"/>
                </a:ext>
              </a:extLst>
            </p:cNvPr>
            <p:cNvCxnSpPr/>
            <p:nvPr/>
          </p:nvCxnSpPr>
          <p:spPr>
            <a:xfrm>
              <a:off x="4518004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0" name="Straight Connector 1059">
              <a:extLst>
                <a:ext uri="{FF2B5EF4-FFF2-40B4-BE49-F238E27FC236}">
                  <a16:creationId xmlns:a16="http://schemas.microsoft.com/office/drawing/2014/main" id="{BDAABA60-74F4-39C8-7A5E-D9107B062060}"/>
                </a:ext>
              </a:extLst>
            </p:cNvPr>
            <p:cNvCxnSpPr/>
            <p:nvPr/>
          </p:nvCxnSpPr>
          <p:spPr>
            <a:xfrm>
              <a:off x="4552929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1" name="Straight Connector 1060">
              <a:extLst>
                <a:ext uri="{FF2B5EF4-FFF2-40B4-BE49-F238E27FC236}">
                  <a16:creationId xmlns:a16="http://schemas.microsoft.com/office/drawing/2014/main" id="{8255FA73-FEE6-73A0-2423-C5D65CEF0FD8}"/>
                </a:ext>
              </a:extLst>
            </p:cNvPr>
            <p:cNvCxnSpPr/>
            <p:nvPr/>
          </p:nvCxnSpPr>
          <p:spPr>
            <a:xfrm>
              <a:off x="4587875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2" name="Straight Connector 1061">
              <a:extLst>
                <a:ext uri="{FF2B5EF4-FFF2-40B4-BE49-F238E27FC236}">
                  <a16:creationId xmlns:a16="http://schemas.microsoft.com/office/drawing/2014/main" id="{9ABF9A83-A771-120D-5ED0-38017F3CA4A4}"/>
                </a:ext>
              </a:extLst>
            </p:cNvPr>
            <p:cNvCxnSpPr/>
            <p:nvPr/>
          </p:nvCxnSpPr>
          <p:spPr>
            <a:xfrm>
              <a:off x="4622800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3" name="Straight Connector 1062">
              <a:extLst>
                <a:ext uri="{FF2B5EF4-FFF2-40B4-BE49-F238E27FC236}">
                  <a16:creationId xmlns:a16="http://schemas.microsoft.com/office/drawing/2014/main" id="{C202ADA8-44C8-E53E-2AB9-453881BC7109}"/>
                </a:ext>
              </a:extLst>
            </p:cNvPr>
            <p:cNvCxnSpPr/>
            <p:nvPr/>
          </p:nvCxnSpPr>
          <p:spPr>
            <a:xfrm>
              <a:off x="4657704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4" name="Straight Connector 1063">
              <a:extLst>
                <a:ext uri="{FF2B5EF4-FFF2-40B4-BE49-F238E27FC236}">
                  <a16:creationId xmlns:a16="http://schemas.microsoft.com/office/drawing/2014/main" id="{233C1EED-CD64-4B1E-8007-CB030E8C0C8B}"/>
                </a:ext>
              </a:extLst>
            </p:cNvPr>
            <p:cNvCxnSpPr/>
            <p:nvPr/>
          </p:nvCxnSpPr>
          <p:spPr>
            <a:xfrm>
              <a:off x="4692629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5" name="Straight Connector 1064">
              <a:extLst>
                <a:ext uri="{FF2B5EF4-FFF2-40B4-BE49-F238E27FC236}">
                  <a16:creationId xmlns:a16="http://schemas.microsoft.com/office/drawing/2014/main" id="{371D9A83-F0FB-A7BA-6CD3-80CCFF87FB59}"/>
                </a:ext>
              </a:extLst>
            </p:cNvPr>
            <p:cNvCxnSpPr/>
            <p:nvPr/>
          </p:nvCxnSpPr>
          <p:spPr>
            <a:xfrm>
              <a:off x="4730750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6" name="Straight Connector 1065">
              <a:extLst>
                <a:ext uri="{FF2B5EF4-FFF2-40B4-BE49-F238E27FC236}">
                  <a16:creationId xmlns:a16="http://schemas.microsoft.com/office/drawing/2014/main" id="{2C79C04A-3947-0AF1-1935-E4403FAA3BAD}"/>
                </a:ext>
              </a:extLst>
            </p:cNvPr>
            <p:cNvCxnSpPr/>
            <p:nvPr/>
          </p:nvCxnSpPr>
          <p:spPr>
            <a:xfrm>
              <a:off x="4765675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7" name="Straight Connector 1066">
              <a:extLst>
                <a:ext uri="{FF2B5EF4-FFF2-40B4-BE49-F238E27FC236}">
                  <a16:creationId xmlns:a16="http://schemas.microsoft.com/office/drawing/2014/main" id="{DF477DB6-0E42-8CE4-8D1F-64341C744F3A}"/>
                </a:ext>
              </a:extLst>
            </p:cNvPr>
            <p:cNvCxnSpPr/>
            <p:nvPr/>
          </p:nvCxnSpPr>
          <p:spPr>
            <a:xfrm>
              <a:off x="4800579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8" name="Straight Connector 1067">
              <a:extLst>
                <a:ext uri="{FF2B5EF4-FFF2-40B4-BE49-F238E27FC236}">
                  <a16:creationId xmlns:a16="http://schemas.microsoft.com/office/drawing/2014/main" id="{E0578073-2F19-1D82-20A8-5C3EA04CDF79}"/>
                </a:ext>
              </a:extLst>
            </p:cNvPr>
            <p:cNvCxnSpPr/>
            <p:nvPr/>
          </p:nvCxnSpPr>
          <p:spPr>
            <a:xfrm>
              <a:off x="4835504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9" name="Straight Connector 1068">
              <a:extLst>
                <a:ext uri="{FF2B5EF4-FFF2-40B4-BE49-F238E27FC236}">
                  <a16:creationId xmlns:a16="http://schemas.microsoft.com/office/drawing/2014/main" id="{7055EA84-7DA2-E9C8-9A8D-395ACE7A7508}"/>
                </a:ext>
              </a:extLst>
            </p:cNvPr>
            <p:cNvCxnSpPr/>
            <p:nvPr/>
          </p:nvCxnSpPr>
          <p:spPr>
            <a:xfrm>
              <a:off x="4870450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0" name="Straight Connector 1069">
              <a:extLst>
                <a:ext uri="{FF2B5EF4-FFF2-40B4-BE49-F238E27FC236}">
                  <a16:creationId xmlns:a16="http://schemas.microsoft.com/office/drawing/2014/main" id="{B13CA108-6691-52FD-48DA-60513FE5F73C}"/>
                </a:ext>
              </a:extLst>
            </p:cNvPr>
            <p:cNvCxnSpPr/>
            <p:nvPr/>
          </p:nvCxnSpPr>
          <p:spPr>
            <a:xfrm>
              <a:off x="4905375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Connector 1070">
              <a:extLst>
                <a:ext uri="{FF2B5EF4-FFF2-40B4-BE49-F238E27FC236}">
                  <a16:creationId xmlns:a16="http://schemas.microsoft.com/office/drawing/2014/main" id="{9007DAE9-AD53-D120-A1FD-4FBD8F8F291E}"/>
                </a:ext>
              </a:extLst>
            </p:cNvPr>
            <p:cNvCxnSpPr/>
            <p:nvPr/>
          </p:nvCxnSpPr>
          <p:spPr>
            <a:xfrm>
              <a:off x="4940279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2" name="Straight Connector 1071">
              <a:extLst>
                <a:ext uri="{FF2B5EF4-FFF2-40B4-BE49-F238E27FC236}">
                  <a16:creationId xmlns:a16="http://schemas.microsoft.com/office/drawing/2014/main" id="{2C6D5B3B-95F9-4A51-EA98-1FF881C50509}"/>
                </a:ext>
              </a:extLst>
            </p:cNvPr>
            <p:cNvCxnSpPr/>
            <p:nvPr/>
          </p:nvCxnSpPr>
          <p:spPr>
            <a:xfrm>
              <a:off x="4975204" y="4653567"/>
              <a:ext cx="0" cy="502633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77" name="TextBox 1076">
            <a:extLst>
              <a:ext uri="{FF2B5EF4-FFF2-40B4-BE49-F238E27FC236}">
                <a16:creationId xmlns:a16="http://schemas.microsoft.com/office/drawing/2014/main" id="{5FB1709C-52D3-8F16-5B16-C043CE3733A9}"/>
              </a:ext>
            </a:extLst>
          </p:cNvPr>
          <p:cNvSpPr txBox="1"/>
          <p:nvPr/>
        </p:nvSpPr>
        <p:spPr>
          <a:xfrm>
            <a:off x="2258468" y="5327836"/>
            <a:ext cx="58996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A altura e largura do objeto projetado depende da distância dele.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76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6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Onde exatamente um ponto </a:t>
            </a:r>
            <a:r>
              <a:rPr lang="pt-BR" dirty="0" err="1"/>
              <a:t>P</a:t>
            </a:r>
            <a:r>
              <a:rPr lang="pt-BR" dirty="0"/>
              <a:t>(</a:t>
            </a:r>
            <a:r>
              <a:rPr lang="pt-BR" dirty="0" err="1"/>
              <a:t>x,y,z</a:t>
            </a:r>
            <a:r>
              <a:rPr lang="pt-BR" dirty="0"/>
              <a:t>) vai aparecer na imagem?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Vamos chamar o ponto na imagem como </a:t>
            </a:r>
            <a:r>
              <a:rPr lang="pt-BR" dirty="0" err="1"/>
              <a:t>P</a:t>
            </a:r>
            <a:r>
              <a:rPr lang="pt-BR" dirty="0"/>
              <a:t>’ (</a:t>
            </a:r>
            <a:r>
              <a:rPr lang="pt-BR" dirty="0" err="1"/>
              <a:t>u,v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Perceba a semelhança de triângulos:</a:t>
            </a:r>
            <a:endParaRPr dirty="0"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Assumindo a câmera estar alinhada ao eixo Z</a:t>
            </a:r>
            <a:endParaRPr dirty="0"/>
          </a:p>
          <a:p>
            <a:pPr marL="213750" indent="-213750">
              <a:spcBef>
                <a:spcPts val="320"/>
              </a:spcBef>
              <a:buSzPts val="1600"/>
              <a:buFont typeface="Arial"/>
              <a:buChar char="•"/>
            </a:pPr>
            <a:r>
              <a:rPr lang="pt-BR" sz="1600" dirty="0"/>
              <a:t>Logo </a:t>
            </a:r>
            <a:r>
              <a:rPr lang="pt-BR" sz="1600" dirty="0" err="1"/>
              <a:t>v</a:t>
            </a:r>
            <a:r>
              <a:rPr lang="pt-BR" sz="1600" dirty="0"/>
              <a:t>/</a:t>
            </a:r>
            <a:r>
              <a:rPr lang="pt-BR" sz="1600" dirty="0" err="1"/>
              <a:t>d</a:t>
            </a:r>
            <a:r>
              <a:rPr lang="pt-BR" sz="1600" dirty="0"/>
              <a:t> = </a:t>
            </a:r>
            <a:r>
              <a:rPr lang="pt-BR" sz="1600" dirty="0" err="1"/>
              <a:t>y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r>
              <a:rPr lang="pt-BR" sz="1600" dirty="0"/>
              <a:t>, assim o deslocamento vertical da imagem (</a:t>
            </a:r>
            <a:r>
              <a:rPr lang="pt-BR" sz="1600" dirty="0" err="1"/>
              <a:t>v</a:t>
            </a:r>
            <a:r>
              <a:rPr lang="pt-BR" sz="1600" dirty="0"/>
              <a:t>) é igual a </a:t>
            </a:r>
            <a:r>
              <a:rPr lang="pt-BR" sz="1600" dirty="0" err="1"/>
              <a:t>d⋅y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endParaRPr lang="pt-BR" sz="1600" dirty="0"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Se simplificarmos </a:t>
            </a:r>
            <a:r>
              <a:rPr lang="pt-BR" sz="1600" dirty="0" err="1"/>
              <a:t>d</a:t>
            </a:r>
            <a:r>
              <a:rPr lang="pt-BR" sz="1600" dirty="0"/>
              <a:t>=1, então </a:t>
            </a:r>
            <a:r>
              <a:rPr lang="pt-BR" sz="1600" dirty="0" err="1"/>
              <a:t>v</a:t>
            </a:r>
            <a:r>
              <a:rPr lang="pt-BR" sz="1600" dirty="0"/>
              <a:t> = </a:t>
            </a:r>
            <a:r>
              <a:rPr lang="pt-BR" sz="1600" dirty="0" err="1"/>
              <a:t>y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endParaRPr sz="1600" dirty="0"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Da mesma forma na horizontal (</a:t>
            </a:r>
            <a:r>
              <a:rPr lang="pt-BR" sz="1600" dirty="0" err="1"/>
              <a:t>u</a:t>
            </a:r>
            <a:r>
              <a:rPr lang="pt-BR" sz="1600" dirty="0"/>
              <a:t>) a coordenada vale </a:t>
            </a:r>
            <a:r>
              <a:rPr lang="pt-BR" sz="1600" dirty="0" err="1"/>
              <a:t>x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endParaRPr sz="1600" dirty="0"/>
          </a:p>
        </p:txBody>
      </p:sp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Lateral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" name="Picture 4" descr="Empty Box Images – Browse 979,366 Stock Photos, Vectors, and Video | Adobe  Stock">
            <a:extLst>
              <a:ext uri="{FF2B5EF4-FFF2-40B4-BE49-F238E27FC236}">
                <a16:creationId xmlns:a16="http://schemas.microsoft.com/office/drawing/2014/main" id="{D232BF1E-4E2D-9353-6D38-66889EE1E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16" y="1861478"/>
            <a:ext cx="2530351" cy="186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FCDDD5F1-AFE2-D763-6BE3-136F24398988}"/>
              </a:ext>
            </a:extLst>
          </p:cNvPr>
          <p:cNvSpPr/>
          <p:nvPr/>
        </p:nvSpPr>
        <p:spPr>
          <a:xfrm>
            <a:off x="945134" y="3191747"/>
            <a:ext cx="171492" cy="165367"/>
          </a:xfrm>
          <a:prstGeom prst="mathMultiply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xquisite Butterfly PNG Image Create Stunning Art with Clarity | PNG Prompt">
            <a:extLst>
              <a:ext uri="{FF2B5EF4-FFF2-40B4-BE49-F238E27FC236}">
                <a16:creationId xmlns:a16="http://schemas.microsoft.com/office/drawing/2014/main" id="{8BF5AC32-1A23-7E0F-722E-819F0C60F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981" y="1474672"/>
            <a:ext cx="1910377" cy="191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58ADCF1E-4769-53A5-A1D9-63B8E179C751}"/>
              </a:ext>
            </a:extLst>
          </p:cNvPr>
          <p:cNvSpPr/>
          <p:nvPr/>
        </p:nvSpPr>
        <p:spPr>
          <a:xfrm>
            <a:off x="6843860" y="1941922"/>
            <a:ext cx="263951" cy="254523"/>
          </a:xfrm>
          <a:prstGeom prst="mathMultiply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87;p43">
            <a:extLst>
              <a:ext uri="{FF2B5EF4-FFF2-40B4-BE49-F238E27FC236}">
                <a16:creationId xmlns:a16="http://schemas.microsoft.com/office/drawing/2014/main" id="{C9631F2D-A1D8-5C66-B3A4-BA7041581907}"/>
              </a:ext>
            </a:extLst>
          </p:cNvPr>
          <p:cNvSpPr/>
          <p:nvPr/>
        </p:nvSpPr>
        <p:spPr>
          <a:xfrm rot="-5400000">
            <a:off x="66016" y="2159746"/>
            <a:ext cx="98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</a:t>
            </a:r>
            <a:r>
              <a:rPr lang="pt-BR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7" name="Google Shape;388;p43">
            <a:extLst>
              <a:ext uri="{FF2B5EF4-FFF2-40B4-BE49-F238E27FC236}">
                <a16:creationId xmlns:a16="http://schemas.microsoft.com/office/drawing/2014/main" id="{52F62129-9A3C-1875-5ABC-8F9B3DD246E6}"/>
              </a:ext>
            </a:extLst>
          </p:cNvPr>
          <p:cNvSpPr/>
          <p:nvPr/>
        </p:nvSpPr>
        <p:spPr>
          <a:xfrm>
            <a:off x="7516764" y="3167637"/>
            <a:ext cx="1190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   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2F3D51-55C7-76A2-A04C-C5E6C6A47EC4}"/>
              </a:ext>
            </a:extLst>
          </p:cNvPr>
          <p:cNvCxnSpPr>
            <a:cxnSpLocks/>
          </p:cNvCxnSpPr>
          <p:nvPr/>
        </p:nvCxnSpPr>
        <p:spPr>
          <a:xfrm flipV="1">
            <a:off x="3303767" y="2078125"/>
            <a:ext cx="3681495" cy="735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CA9EA7-BD94-BCF0-A128-C402E4F8C384}"/>
              </a:ext>
            </a:extLst>
          </p:cNvPr>
          <p:cNvSpPr/>
          <p:nvPr/>
        </p:nvSpPr>
        <p:spPr>
          <a:xfrm>
            <a:off x="3054285" y="2809191"/>
            <a:ext cx="94268" cy="942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99D780-3AEE-892B-2678-59FDE879DE9D}"/>
              </a:ext>
            </a:extLst>
          </p:cNvPr>
          <p:cNvCxnSpPr/>
          <p:nvPr/>
        </p:nvCxnSpPr>
        <p:spPr>
          <a:xfrm flipV="1">
            <a:off x="1032186" y="2857500"/>
            <a:ext cx="2062842" cy="4122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D86967-6EF6-BC0E-6001-ACC1A6DBA468}"/>
              </a:ext>
            </a:extLst>
          </p:cNvPr>
          <p:cNvCxnSpPr>
            <a:cxnSpLocks/>
          </p:cNvCxnSpPr>
          <p:nvPr/>
        </p:nvCxnSpPr>
        <p:spPr>
          <a:xfrm flipV="1">
            <a:off x="1032186" y="2845510"/>
            <a:ext cx="5924795" cy="39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896D89-9111-E9F0-CA74-EDCB57E2AD13}"/>
              </a:ext>
            </a:extLst>
          </p:cNvPr>
          <p:cNvSpPr txBox="1"/>
          <p:nvPr/>
        </p:nvSpPr>
        <p:spPr>
          <a:xfrm>
            <a:off x="6326490" y="1663720"/>
            <a:ext cx="855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P(</a:t>
            </a:r>
            <a:r>
              <a:rPr lang="pt-BR" i="1" noProof="1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x,y,z</a:t>
            </a:r>
            <a:r>
              <a:rPr lang="pt-BR" noProof="1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5D0A5-0737-F467-512C-3760CF3A04EB}"/>
              </a:ext>
            </a:extLst>
          </p:cNvPr>
          <p:cNvSpPr txBox="1"/>
          <p:nvPr/>
        </p:nvSpPr>
        <p:spPr>
          <a:xfrm>
            <a:off x="773416" y="3332059"/>
            <a:ext cx="855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>
                <a:solidFill>
                  <a:schemeClr val="tx1"/>
                </a:solidFill>
                <a:highlight>
                  <a:srgbClr val="C0C0C0"/>
                </a:highlight>
              </a:rPr>
              <a:t>P’(</a:t>
            </a:r>
            <a:r>
              <a:rPr lang="pt-BR" i="1" noProof="1">
                <a:solidFill>
                  <a:schemeClr val="tx1"/>
                </a:solidFill>
                <a:highlight>
                  <a:srgbClr val="C0C0C0"/>
                </a:highlight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u,v</a:t>
            </a:r>
            <a:r>
              <a:rPr lang="pt-BR" noProof="1">
                <a:solidFill>
                  <a:schemeClr val="tx1"/>
                </a:solidFill>
                <a:highlight>
                  <a:srgbClr val="C0C0C0"/>
                </a:highlight>
              </a:rPr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AAB52-9898-6192-AF26-8C367791BEBE}"/>
              </a:ext>
            </a:extLst>
          </p:cNvPr>
          <p:cNvSpPr txBox="1"/>
          <p:nvPr/>
        </p:nvSpPr>
        <p:spPr>
          <a:xfrm>
            <a:off x="2943233" y="2929677"/>
            <a:ext cx="434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>
                <a:solidFill>
                  <a:schemeClr val="tx1"/>
                </a:solidFill>
                <a:highlight>
                  <a:srgbClr val="C0C0C0"/>
                </a:highlight>
              </a:rPr>
              <a:t>O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A22170-9055-E6A6-ADC4-3CDBD64FFABD}"/>
              </a:ext>
            </a:extLst>
          </p:cNvPr>
          <p:cNvCxnSpPr>
            <a:cxnSpLocks/>
          </p:cNvCxnSpPr>
          <p:nvPr/>
        </p:nvCxnSpPr>
        <p:spPr>
          <a:xfrm flipV="1">
            <a:off x="6966408" y="2117459"/>
            <a:ext cx="1571" cy="731996"/>
          </a:xfrm>
          <a:prstGeom prst="line">
            <a:avLst/>
          </a:prstGeom>
          <a:ln w="1905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13E517-F974-D2F7-CE48-B98BC4686654}"/>
              </a:ext>
            </a:extLst>
          </p:cNvPr>
          <p:cNvSpPr txBox="1"/>
          <p:nvPr/>
        </p:nvSpPr>
        <p:spPr>
          <a:xfrm>
            <a:off x="5086608" y="2872346"/>
            <a:ext cx="300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z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6B02AD-35E4-6A45-CA13-F461048FE88D}"/>
              </a:ext>
            </a:extLst>
          </p:cNvPr>
          <p:cNvSpPr txBox="1"/>
          <p:nvPr/>
        </p:nvSpPr>
        <p:spPr>
          <a:xfrm>
            <a:off x="6973540" y="2328182"/>
            <a:ext cx="300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CB12B-BF5B-378D-A6E7-E21971768395}"/>
              </a:ext>
            </a:extLst>
          </p:cNvPr>
          <p:cNvSpPr txBox="1"/>
          <p:nvPr/>
        </p:nvSpPr>
        <p:spPr>
          <a:xfrm>
            <a:off x="1967817" y="2543728"/>
            <a:ext cx="300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d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C1A17D-48D6-1281-59DC-16857A005E8B}"/>
              </a:ext>
            </a:extLst>
          </p:cNvPr>
          <p:cNvCxnSpPr>
            <a:cxnSpLocks/>
          </p:cNvCxnSpPr>
          <p:nvPr/>
        </p:nvCxnSpPr>
        <p:spPr>
          <a:xfrm flipV="1">
            <a:off x="1035406" y="2862919"/>
            <a:ext cx="0" cy="397371"/>
          </a:xfrm>
          <a:prstGeom prst="line">
            <a:avLst/>
          </a:prstGeom>
          <a:ln w="1905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B4AE94-0907-BD47-6C48-FCF9F5335097}"/>
              </a:ext>
            </a:extLst>
          </p:cNvPr>
          <p:cNvSpPr txBox="1"/>
          <p:nvPr/>
        </p:nvSpPr>
        <p:spPr>
          <a:xfrm>
            <a:off x="809220" y="2891178"/>
            <a:ext cx="235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v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9D272A0-303A-C49B-D32B-0DF3E2EA9A49}"/>
              </a:ext>
            </a:extLst>
          </p:cNvPr>
          <p:cNvSpPr txBox="1"/>
          <p:nvPr/>
        </p:nvSpPr>
        <p:spPr>
          <a:xfrm>
            <a:off x="699166" y="3702178"/>
            <a:ext cx="295843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/>
              <a:t>visão perpendicular para simplificar análise</a:t>
            </a:r>
          </a:p>
        </p:txBody>
      </p:sp>
    </p:spTree>
    <p:extLst>
      <p:ext uri="{BB962C8B-B14F-4D97-AF65-F5344CB8AC3E}">
        <p14:creationId xmlns:p14="http://schemas.microsoft.com/office/powerpoint/2010/main" val="28114727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ponto </a:t>
            </a:r>
            <a:r>
              <a:rPr lang="pt-BR" dirty="0" err="1"/>
              <a:t>P</a:t>
            </a:r>
            <a:r>
              <a:rPr lang="pt-BR" dirty="0"/>
              <a:t>(</a:t>
            </a:r>
            <a:r>
              <a:rPr lang="pt-BR" dirty="0" err="1"/>
              <a:t>x,y,z</a:t>
            </a:r>
            <a:r>
              <a:rPr lang="pt-BR" dirty="0"/>
              <a:t>) projetado em </a:t>
            </a:r>
            <a:r>
              <a:rPr lang="pt-BR" dirty="0" err="1"/>
              <a:t>P</a:t>
            </a:r>
            <a:r>
              <a:rPr lang="pt-BR" dirty="0"/>
              <a:t>’(</a:t>
            </a:r>
            <a:r>
              <a:rPr lang="pt-BR" dirty="0" err="1"/>
              <a:t>u,v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213749" lvl="0" indent="-21374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Deslocamento vertical da imagem (</a:t>
            </a:r>
            <a:r>
              <a:rPr lang="pt-BR" sz="1600" dirty="0" err="1"/>
              <a:t>v</a:t>
            </a:r>
            <a:r>
              <a:rPr lang="pt-BR" sz="1600" dirty="0"/>
              <a:t>) é proporcional a </a:t>
            </a:r>
            <a:r>
              <a:rPr lang="pt-BR" sz="1600" dirty="0" err="1"/>
              <a:t>y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endParaRPr sz="1600" dirty="0"/>
          </a:p>
          <a:p>
            <a:pPr marL="213749" lvl="0" indent="-21374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Deslocamento horizontal (</a:t>
            </a:r>
            <a:r>
              <a:rPr lang="pt-BR" sz="1600" dirty="0" err="1"/>
              <a:t>u</a:t>
            </a:r>
            <a:r>
              <a:rPr lang="pt-BR" sz="1600" dirty="0"/>
              <a:t>) é proporcional a </a:t>
            </a:r>
            <a:r>
              <a:rPr lang="pt-BR" sz="1600" dirty="0" err="1"/>
              <a:t>x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endParaRPr sz="1600" dirty="0"/>
          </a:p>
        </p:txBody>
      </p:sp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3D</a:t>
            </a:r>
            <a:endParaRPr/>
          </a:p>
        </p:txBody>
      </p:sp>
      <p:sp>
        <p:nvSpPr>
          <p:cNvPr id="397" name="Google Shape;39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398" name="Google Shape;398;p44"/>
          <p:cNvSpPr/>
          <p:nvPr/>
        </p:nvSpPr>
        <p:spPr>
          <a:xfrm>
            <a:off x="902775" y="3151952"/>
            <a:ext cx="98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44"/>
          <p:cNvSpPr/>
          <p:nvPr/>
        </p:nvSpPr>
        <p:spPr>
          <a:xfrm>
            <a:off x="7322272" y="4261316"/>
            <a:ext cx="1190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   </a:t>
            </a:r>
            <a:endParaRPr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73C9827-714C-A756-9549-76ED5A03C929}"/>
              </a:ext>
            </a:extLst>
          </p:cNvPr>
          <p:cNvGrpSpPr/>
          <p:nvPr/>
        </p:nvGrpSpPr>
        <p:grpSpPr>
          <a:xfrm>
            <a:off x="1991456" y="1519477"/>
            <a:ext cx="5117243" cy="2985969"/>
            <a:chOff x="2640695" y="1787612"/>
            <a:chExt cx="3900185" cy="2275802"/>
          </a:xfrm>
        </p:grpSpPr>
        <p:pic>
          <p:nvPicPr>
            <p:cNvPr id="21" name="Picture 20" descr="A lit candle with a flame&#10;&#10;AI-generated content may be incorrect.">
              <a:extLst>
                <a:ext uri="{FF2B5EF4-FFF2-40B4-BE49-F238E27FC236}">
                  <a16:creationId xmlns:a16="http://schemas.microsoft.com/office/drawing/2014/main" id="{8C663ACF-0726-C6DD-59A4-5E3A974508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2775405" y="2939485"/>
              <a:ext cx="691129" cy="79701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  <p:pic>
          <p:nvPicPr>
            <p:cNvPr id="22" name="Picture 21" descr="A lit candle with a flame&#10;&#10;AI-generated content may be incorrect.">
              <a:extLst>
                <a:ext uri="{FF2B5EF4-FFF2-40B4-BE49-F238E27FC236}">
                  <a16:creationId xmlns:a16="http://schemas.microsoft.com/office/drawing/2014/main" id="{3A1BB233-8873-FEE5-B65F-3A9DE255D33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0943" t="9287" r="34237" b="8070"/>
            <a:stretch>
              <a:fillRect/>
            </a:stretch>
          </p:blipFill>
          <p:spPr>
            <a:xfrm>
              <a:off x="5738538" y="1787612"/>
              <a:ext cx="802342" cy="1904290"/>
            </a:xfrm>
            <a:prstGeom prst="rect">
              <a:avLst/>
            </a:prstGeom>
          </p:spPr>
        </p:pic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F58CABB-EAC4-97CA-FCB0-8D1E6012EC3E}"/>
                </a:ext>
              </a:extLst>
            </p:cNvPr>
            <p:cNvGrpSpPr/>
            <p:nvPr/>
          </p:nvGrpSpPr>
          <p:grpSpPr>
            <a:xfrm>
              <a:off x="3114001" y="1854725"/>
              <a:ext cx="3063642" cy="1785224"/>
              <a:chOff x="3089985" y="2970043"/>
              <a:chExt cx="3063642" cy="1785224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1862DEA-3BDE-A0C4-387B-4F5410D2AF7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89985" y="2970043"/>
                <a:ext cx="3063642" cy="1732761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06986169-7575-40B5-38B2-C793B6CD35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089985" y="4202721"/>
                <a:ext cx="2962043" cy="552546"/>
              </a:xfrm>
              <a:prstGeom prst="line">
                <a:avLst/>
              </a:prstGeom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C521305-3DC3-F4E7-88D3-2450F3477D40}"/>
                </a:ext>
              </a:extLst>
            </p:cNvPr>
            <p:cNvGrpSpPr/>
            <p:nvPr/>
          </p:nvGrpSpPr>
          <p:grpSpPr>
            <a:xfrm>
              <a:off x="2640695" y="2455827"/>
              <a:ext cx="1537081" cy="1607587"/>
              <a:chOff x="2714625" y="3904213"/>
              <a:chExt cx="1537081" cy="1607587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795C2A4B-4FC2-D073-D29E-D4086ADD40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44975" y="4323313"/>
                <a:ext cx="0" cy="96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09D4EB0C-C4C6-8A3C-C254-F041440236DA}"/>
                  </a:ext>
                </a:extLst>
              </p:cNvPr>
              <p:cNvCxnSpPr/>
              <p:nvPr/>
            </p:nvCxnSpPr>
            <p:spPr>
              <a:xfrm>
                <a:off x="2714625" y="4129663"/>
                <a:ext cx="723900" cy="413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CDF4A36-4182-07FE-AD01-42E81A32AB76}"/>
                  </a:ext>
                </a:extLst>
              </p:cNvPr>
              <p:cNvCxnSpPr/>
              <p:nvPr/>
            </p:nvCxnSpPr>
            <p:spPr>
              <a:xfrm>
                <a:off x="2714625" y="5098038"/>
                <a:ext cx="723900" cy="413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25E32862-517F-9082-75A6-FDB0973AE9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714625" y="4129663"/>
                <a:ext cx="0" cy="96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12D9AD80-1579-6553-908A-92A5A7BADC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38525" y="4543425"/>
                <a:ext cx="0" cy="968375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FCA518DA-F1DB-5E15-0C82-8D840ED4281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7425" y="3904213"/>
                <a:ext cx="0" cy="968375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2105E2C9-48AD-3857-5C79-A42DEE2AD607}"/>
                  </a:ext>
                </a:extLst>
              </p:cNvPr>
              <p:cNvCxnSpPr/>
              <p:nvPr/>
            </p:nvCxnSpPr>
            <p:spPr>
              <a:xfrm>
                <a:off x="3527806" y="3909551"/>
                <a:ext cx="723900" cy="413762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E1A1670-7FA5-C020-1058-F412B95E14F3}"/>
                  </a:ext>
                </a:extLst>
              </p:cNvPr>
              <p:cNvCxnSpPr/>
              <p:nvPr/>
            </p:nvCxnSpPr>
            <p:spPr>
              <a:xfrm>
                <a:off x="3527424" y="4875282"/>
                <a:ext cx="723900" cy="413762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3972AB30-9428-8BBF-02C8-6CE3F0367F9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8524" y="5294382"/>
                <a:ext cx="812800" cy="2174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EA8B25CF-7752-D26A-2A50-B84A9EF5905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4625" y="3909576"/>
                <a:ext cx="812800" cy="2174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1D317A3-4035-7A09-0184-CED2C44B05D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432174" y="4328817"/>
                <a:ext cx="812800" cy="217418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085B1F0E-A124-3C49-3C5A-7471F707C68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714625" y="4877926"/>
                <a:ext cx="812800" cy="217418"/>
              </a:xfrm>
              <a:prstGeom prst="line">
                <a:avLst/>
              </a:prstGeom>
              <a:ln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BEE2002E-DDB3-73C6-7729-3FB54CF9164C}"/>
                  </a:ext>
                </a:extLst>
              </p:cNvPr>
              <p:cNvSpPr/>
              <p:nvPr/>
            </p:nvSpPr>
            <p:spPr>
              <a:xfrm>
                <a:off x="3838032" y="4622293"/>
                <a:ext cx="45719" cy="80219"/>
              </a:xfrm>
              <a:prstGeom prst="ellipse">
                <a:avLst/>
              </a:prstGeom>
              <a:noFill/>
              <a:ln w="190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3DB10FE0-F64E-9F9B-6B84-618CADA30DAD}"/>
              </a:ext>
            </a:extLst>
          </p:cNvPr>
          <p:cNvGrpSpPr/>
          <p:nvPr/>
        </p:nvGrpSpPr>
        <p:grpSpPr>
          <a:xfrm>
            <a:off x="2163127" y="3420155"/>
            <a:ext cx="545859" cy="818625"/>
            <a:chOff x="2163127" y="3420155"/>
            <a:chExt cx="545859" cy="818625"/>
          </a:xfrm>
        </p:grpSpPr>
        <p:sp>
          <p:nvSpPr>
            <p:cNvPr id="403" name="Google Shape;403;p44"/>
            <p:cNvSpPr txBox="1"/>
            <p:nvPr/>
          </p:nvSpPr>
          <p:spPr>
            <a:xfrm>
              <a:off x="2163127" y="3420155"/>
              <a:ext cx="381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700" b="1" noProof="1">
                  <a:solidFill>
                    <a:schemeClr val="dk1"/>
                  </a:solidFill>
                </a:rPr>
                <a:t>v</a:t>
              </a:r>
              <a:endParaRPr lang="pt-BR" sz="1700" b="1" noProof="1"/>
            </a:p>
          </p:txBody>
        </p:sp>
        <p:cxnSp>
          <p:nvCxnSpPr>
            <p:cNvPr id="400" name="Google Shape;400;p44"/>
            <p:cNvCxnSpPr/>
            <p:nvPr/>
          </p:nvCxnSpPr>
          <p:spPr>
            <a:xfrm rot="10800000" flipH="1">
              <a:off x="2405100" y="3428850"/>
              <a:ext cx="15000" cy="4290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01" name="Google Shape;401;p44"/>
            <p:cNvSpPr txBox="1"/>
            <p:nvPr/>
          </p:nvSpPr>
          <p:spPr>
            <a:xfrm>
              <a:off x="2327386" y="3792380"/>
              <a:ext cx="381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700" b="1" noProof="1">
                  <a:solidFill>
                    <a:schemeClr val="dk1"/>
                  </a:solidFill>
                </a:rPr>
                <a:t>u</a:t>
              </a:r>
              <a:endParaRPr lang="pt-BR" sz="1700" b="1" noProof="1"/>
            </a:p>
          </p:txBody>
        </p:sp>
        <p:cxnSp>
          <p:nvCxnSpPr>
            <p:cNvPr id="402" name="Google Shape;402;p44"/>
            <p:cNvCxnSpPr/>
            <p:nvPr/>
          </p:nvCxnSpPr>
          <p:spPr>
            <a:xfrm>
              <a:off x="2397575" y="3860275"/>
              <a:ext cx="286500" cy="1659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484E9DB-4650-6733-1559-5D2D32DE41B0}"/>
              </a:ext>
            </a:extLst>
          </p:cNvPr>
          <p:cNvGrpSpPr/>
          <p:nvPr/>
        </p:nvGrpSpPr>
        <p:grpSpPr>
          <a:xfrm>
            <a:off x="1720146" y="2355775"/>
            <a:ext cx="921281" cy="1043441"/>
            <a:chOff x="2006840" y="4191441"/>
            <a:chExt cx="921281" cy="1043441"/>
          </a:xfrm>
        </p:grpSpPr>
        <p:sp>
          <p:nvSpPr>
            <p:cNvPr id="406" name="Google Shape;406;p44"/>
            <p:cNvSpPr/>
            <p:nvPr/>
          </p:nvSpPr>
          <p:spPr>
            <a:xfrm>
              <a:off x="2825691" y="5138449"/>
              <a:ext cx="102430" cy="96433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44"/>
            <p:cNvSpPr txBox="1"/>
            <p:nvPr/>
          </p:nvSpPr>
          <p:spPr>
            <a:xfrm>
              <a:off x="2006840" y="4191441"/>
              <a:ext cx="415727" cy="4462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700" b="1" noProof="1">
                  <a:solidFill>
                    <a:schemeClr val="dk1"/>
                  </a:solidFill>
                </a:rPr>
                <a:t>P’</a:t>
              </a:r>
              <a:endParaRPr lang="pt-BR" sz="1700" b="1" noProof="1"/>
            </a:p>
          </p:txBody>
        </p:sp>
        <p:cxnSp>
          <p:nvCxnSpPr>
            <p:cNvPr id="409" name="Google Shape;409;p44"/>
            <p:cNvCxnSpPr>
              <a:cxnSpLocks/>
              <a:endCxn id="406" idx="2"/>
            </p:cNvCxnSpPr>
            <p:nvPr/>
          </p:nvCxnSpPr>
          <p:spPr>
            <a:xfrm rot="16200000" flipH="1">
              <a:off x="2159549" y="4520524"/>
              <a:ext cx="677992" cy="654292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5F8CE19-C1A3-8090-B990-D7FE1999E6FD}"/>
              </a:ext>
            </a:extLst>
          </p:cNvPr>
          <p:cNvGrpSpPr/>
          <p:nvPr/>
        </p:nvGrpSpPr>
        <p:grpSpPr>
          <a:xfrm>
            <a:off x="6602975" y="3504673"/>
            <a:ext cx="970102" cy="595417"/>
            <a:chOff x="5324200" y="1294188"/>
            <a:chExt cx="970102" cy="595417"/>
          </a:xfrm>
        </p:grpSpPr>
        <p:sp>
          <p:nvSpPr>
            <p:cNvPr id="404" name="Google Shape;404;p44"/>
            <p:cNvSpPr txBox="1"/>
            <p:nvPr/>
          </p:nvSpPr>
          <p:spPr>
            <a:xfrm>
              <a:off x="5912702" y="1443205"/>
              <a:ext cx="381600" cy="446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700" b="1" noProof="1">
                  <a:solidFill>
                    <a:schemeClr val="dk1"/>
                  </a:solidFill>
                </a:rPr>
                <a:t>P</a:t>
              </a:r>
              <a:endParaRPr lang="pt-BR" sz="1700" b="1" noProof="1"/>
            </a:p>
          </p:txBody>
        </p:sp>
        <p:sp>
          <p:nvSpPr>
            <p:cNvPr id="405" name="Google Shape;405;p44"/>
            <p:cNvSpPr/>
            <p:nvPr/>
          </p:nvSpPr>
          <p:spPr>
            <a:xfrm>
              <a:off x="5324200" y="1294188"/>
              <a:ext cx="128100" cy="1206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08" name="Google Shape;408;p44"/>
            <p:cNvCxnSpPr>
              <a:cxnSpLocks/>
              <a:stCxn id="404" idx="1"/>
              <a:endCxn id="405" idx="4"/>
            </p:cNvCxnSpPr>
            <p:nvPr/>
          </p:nvCxnSpPr>
          <p:spPr>
            <a:xfrm rot="10800000">
              <a:off x="5388250" y="1414789"/>
              <a:ext cx="524452" cy="251617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2697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Lateral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5D899D-61BA-59F8-773D-5A9B3038A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19" y="781752"/>
            <a:ext cx="8517283" cy="477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1617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 descr="page30image22263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2633" y="1811468"/>
            <a:ext cx="3273227" cy="390353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Modelar e Desenhar um Cubo</a:t>
            </a: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Objetivo: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gerar a imagem de um cubo</a:t>
            </a:r>
            <a:endParaRPr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Perguntas: 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Modelagem: Como descrever um cubo?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Renderização: Como visualizar esse modelo?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177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Cartesianas 3D</a:t>
            </a:r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360" name="Google Shape;3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563" y="712653"/>
            <a:ext cx="5840875" cy="4698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920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Entrar em Kahoot.it : </a:t>
            </a:r>
            <a:r>
              <a:rPr lang="pt-BR" sz="1600" u="sng" dirty="0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 dirty="0"/>
              <a:t> </a:t>
            </a:r>
            <a:endParaRPr sz="1600" dirty="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Modelando o Cubo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390548" y="675700"/>
            <a:ext cx="8428200" cy="4875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Suponha que: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Nosso cubo está centralizado na origem (0,0,0) </a:t>
            </a:r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Está alinhado aos eixos do sistema de coordenadas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Tem dimensões 2 x 2 x 2 (a unidade não é relevante agora)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 dirty="0"/>
              <a:t>A abertura da câmera está posicionada no ponto: O(2,-3,5)</a:t>
            </a:r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 dirty="0"/>
              <a:t>O plano de projeção da câmera está a uma distância 1 em Z</a:t>
            </a:r>
            <a:endParaRPr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Questão: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Quais são as coordenadas dos vértices do cubo?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	A:(-1,-1,-1) 	  E:(-1,1,-1) </a:t>
            </a:r>
            <a:br>
              <a:rPr lang="pt-BR" dirty="0"/>
            </a:br>
            <a:r>
              <a:rPr lang="pt-BR" sz="1800" dirty="0"/>
              <a:t>	B:(-1,-1,1) 	  F:(-1,1,1) </a:t>
            </a:r>
            <a:br>
              <a:rPr lang="pt-BR" dirty="0"/>
            </a:br>
            <a:r>
              <a:rPr lang="pt-BR" sz="1800" dirty="0"/>
              <a:t>	C:(1,-1,1) 	  G:(1,1,1) </a:t>
            </a:r>
            <a:br>
              <a:rPr lang="pt-BR" dirty="0"/>
            </a:br>
            <a:r>
              <a:rPr lang="pt-BR" sz="1800" dirty="0"/>
              <a:t>	D: (1,-1,-1)  	  H: (1,1,-1)</a:t>
            </a:r>
            <a:endParaRPr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Questão: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Como são as arestas desse cubo?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	AB, BC, CD, DA, EF, FG, GH, HE, BF, CG, DH, AE</a:t>
            </a:r>
            <a:endParaRPr dirty="0"/>
          </a:p>
        </p:txBody>
      </p:sp>
      <p:sp>
        <p:nvSpPr>
          <p:cNvPr id="367" name="Google Shape;36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92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Desenhando o Cubo</a:t>
            </a:r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Temos uma descrição do Cubo:</a:t>
            </a:r>
            <a:endParaRPr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De que forma desenhar esse cubo como uma imagem 2D: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Projetar os vértices 3D como pontos em um plano 2D.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Conectar os pontos 2D com linhas retas.</a:t>
            </a:r>
            <a:endParaRPr dirty="0"/>
          </a:p>
        </p:txBody>
      </p:sp>
      <p:sp>
        <p:nvSpPr>
          <p:cNvPr id="374" name="Google Shape;374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914400" y="1268493"/>
            <a:ext cx="4160520" cy="27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Vértices (VERTICES)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A:(-1,-1,-1)  E:(-1,1,-1) </a:t>
            </a:r>
            <a:br>
              <a:rPr lang="pt-BR" sz="2800" dirty="0"/>
            </a:br>
            <a:r>
              <a:rPr lang="pt-BR" sz="1800" dirty="0" err="1"/>
              <a:t>B</a:t>
            </a:r>
            <a:r>
              <a:rPr lang="pt-BR" sz="1800" dirty="0"/>
              <a:t>:(-1,-1,1)   </a:t>
            </a:r>
            <a:r>
              <a:rPr lang="pt-BR" sz="1800" dirty="0" err="1"/>
              <a:t>F</a:t>
            </a:r>
            <a:r>
              <a:rPr lang="pt-BR" sz="1800" dirty="0"/>
              <a:t>:(-1,1,1) </a:t>
            </a:r>
            <a:br>
              <a:rPr lang="pt-BR" sz="2800" dirty="0"/>
            </a:br>
            <a:r>
              <a:rPr lang="pt-BR" sz="1800" dirty="0"/>
              <a:t>C:(1,-1,1)    </a:t>
            </a:r>
            <a:r>
              <a:rPr lang="pt-BR" sz="1800" dirty="0" err="1"/>
              <a:t>G</a:t>
            </a:r>
            <a:r>
              <a:rPr lang="pt-BR" sz="1800" dirty="0"/>
              <a:t>:(1,1,1) </a:t>
            </a:r>
            <a:br>
              <a:rPr lang="pt-BR" sz="2800" dirty="0"/>
            </a:br>
            <a:r>
              <a:rPr lang="pt-BR" sz="1800" dirty="0" err="1"/>
              <a:t>D</a:t>
            </a:r>
            <a:r>
              <a:rPr lang="pt-BR" sz="1800" dirty="0"/>
              <a:t>: (1,-1,-1)  H: (1,1,-1)</a:t>
            </a:r>
            <a:endParaRPr lang="pt-BR"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2"/>
          <p:cNvSpPr/>
          <p:nvPr/>
        </p:nvSpPr>
        <p:spPr>
          <a:xfrm>
            <a:off x="5500126" y="1268493"/>
            <a:ext cx="2893416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</a:rPr>
              <a:t>Arestas</a:t>
            </a: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(EDGES)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AB, BC, CD, DA, EF, FG, GH, HE, BF, CG, DH, AE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678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1: DESENHANDO UM CUBO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3" name="Picture 2" descr="A drawing of a cube with lines and a point&#10;&#10;AI-generated content may be incorrect.">
            <a:extLst>
              <a:ext uri="{FF2B5EF4-FFF2-40B4-BE49-F238E27FC236}">
                <a16:creationId xmlns:a16="http://schemas.microsoft.com/office/drawing/2014/main" id="{097EBA7D-F2D2-59CC-9FE6-BB5678BAC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822" y="2924434"/>
            <a:ext cx="5855607" cy="267684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6052B66-E9E5-3B72-3BEA-ECDA1E6C079A}"/>
              </a:ext>
            </a:extLst>
          </p:cNvPr>
          <p:cNvGrpSpPr/>
          <p:nvPr/>
        </p:nvGrpSpPr>
        <p:grpSpPr>
          <a:xfrm>
            <a:off x="7664766" y="4422383"/>
            <a:ext cx="909251" cy="1121970"/>
            <a:chOff x="7796885" y="4207560"/>
            <a:chExt cx="909251" cy="1121970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878D9A-791B-A001-F677-EF848E988D7D}"/>
                </a:ext>
              </a:extLst>
            </p:cNvPr>
            <p:cNvGrpSpPr/>
            <p:nvPr/>
          </p:nvGrpSpPr>
          <p:grpSpPr>
            <a:xfrm>
              <a:off x="7806548" y="4354286"/>
              <a:ext cx="597582" cy="766490"/>
              <a:chOff x="900018" y="2326378"/>
              <a:chExt cx="1504522" cy="1929779"/>
            </a:xfrm>
          </p:grpSpPr>
          <p:cxnSp>
            <p:nvCxnSpPr>
              <p:cNvPr id="12" name="Straight Arrow Connector 11">
                <a:extLst>
                  <a:ext uri="{FF2B5EF4-FFF2-40B4-BE49-F238E27FC236}">
                    <a16:creationId xmlns:a16="http://schemas.microsoft.com/office/drawing/2014/main" id="{3A2C45E5-C4C9-888B-8AAF-08495CABA1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637" y="3509246"/>
                <a:ext cx="872905" cy="7469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FD7F3453-AAC1-4968-F729-14186CA2E2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4540" y="2326378"/>
                <a:ext cx="0" cy="118286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F62899BC-ED4A-805B-2985-3846B689A0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018" y="3499598"/>
                <a:ext cx="149424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E6394422-0A1F-2532-E8AE-E79FE04418B4}"/>
                </a:ext>
              </a:extLst>
            </p:cNvPr>
            <p:cNvGrpSpPr/>
            <p:nvPr/>
          </p:nvGrpSpPr>
          <p:grpSpPr>
            <a:xfrm>
              <a:off x="7796885" y="4207560"/>
              <a:ext cx="909251" cy="1121970"/>
              <a:chOff x="817323" y="1713773"/>
              <a:chExt cx="2289205" cy="2824766"/>
            </a:xfrm>
          </p:grpSpPr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51E5B39-586A-9C62-9A77-3CDFD4A8D14A}"/>
                  </a:ext>
                </a:extLst>
              </p:cNvPr>
              <p:cNvSpPr txBox="1"/>
              <p:nvPr/>
            </p:nvSpPr>
            <p:spPr>
              <a:xfrm>
                <a:off x="1498698" y="3763654"/>
                <a:ext cx="927461" cy="77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noProof="1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066E7867-7149-BBF1-3FF8-946348B7B616}"/>
                  </a:ext>
                </a:extLst>
              </p:cNvPr>
              <p:cNvSpPr txBox="1"/>
              <p:nvPr/>
            </p:nvSpPr>
            <p:spPr>
              <a:xfrm>
                <a:off x="2233625" y="1713773"/>
                <a:ext cx="872903" cy="77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noProof="1">
                    <a:solidFill>
                      <a:srgbClr val="92D050"/>
                    </a:solidFill>
                  </a:rPr>
                  <a:t>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5873B4E-CAE6-5DA9-F840-E7FFA6B65F43}"/>
                  </a:ext>
                </a:extLst>
              </p:cNvPr>
              <p:cNvSpPr txBox="1"/>
              <p:nvPr/>
            </p:nvSpPr>
            <p:spPr>
              <a:xfrm>
                <a:off x="817323" y="2488658"/>
                <a:ext cx="655949" cy="77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noProof="1">
                    <a:solidFill>
                      <a:srgbClr val="00B0F0"/>
                    </a:solidFill>
                  </a:rPr>
                  <a:t>Z</a:t>
                </a:r>
              </a:p>
            </p:txBody>
          </p:sp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97E1593-CFF0-5296-9F8F-22AFAF97422E}"/>
              </a:ext>
            </a:extLst>
          </p:cNvPr>
          <p:cNvGrpSpPr/>
          <p:nvPr/>
        </p:nvGrpSpPr>
        <p:grpSpPr>
          <a:xfrm>
            <a:off x="1197590" y="4458990"/>
            <a:ext cx="644883" cy="777586"/>
            <a:chOff x="7846882" y="4255791"/>
            <a:chExt cx="644883" cy="77758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62651CB-44E7-06ED-196F-C3822BA69F9E}"/>
                </a:ext>
              </a:extLst>
            </p:cNvPr>
            <p:cNvGrpSpPr/>
            <p:nvPr/>
          </p:nvGrpSpPr>
          <p:grpSpPr>
            <a:xfrm>
              <a:off x="7921939" y="4255791"/>
              <a:ext cx="478109" cy="777586"/>
              <a:chOff x="1190537" y="2078400"/>
              <a:chExt cx="1203727" cy="1957715"/>
            </a:xfrm>
          </p:grpSpPr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9C8637D8-8B9B-EE37-DD99-6363E8ADF91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93542" y="2078400"/>
                <a:ext cx="0" cy="1430845"/>
              </a:xfrm>
              <a:prstGeom prst="straightConnector1">
                <a:avLst/>
              </a:prstGeom>
              <a:ln w="38100">
                <a:solidFill>
                  <a:srgbClr val="00D3D5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830F0128-8F07-D311-2794-3417A4D8B57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190537" y="3499597"/>
                <a:ext cx="1203727" cy="536518"/>
              </a:xfrm>
              <a:prstGeom prst="straightConnector1">
                <a:avLst/>
              </a:prstGeom>
              <a:ln w="3810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2571D4A-89B6-B266-37B1-FD8C93D98D63}"/>
                </a:ext>
              </a:extLst>
            </p:cNvPr>
            <p:cNvGrpSpPr/>
            <p:nvPr/>
          </p:nvGrpSpPr>
          <p:grpSpPr>
            <a:xfrm>
              <a:off x="7846882" y="4266581"/>
              <a:ext cx="644883" cy="707584"/>
              <a:chOff x="943197" y="1862370"/>
              <a:chExt cx="1623610" cy="1781472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BD87E959-73F9-5C32-4514-1DBCFA401434}"/>
                  </a:ext>
                </a:extLst>
              </p:cNvPr>
              <p:cNvSpPr txBox="1"/>
              <p:nvPr/>
            </p:nvSpPr>
            <p:spPr>
              <a:xfrm>
                <a:off x="1639346" y="1862370"/>
                <a:ext cx="927461" cy="77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noProof="1">
                    <a:solidFill>
                      <a:srgbClr val="00D3D5"/>
                    </a:solidFill>
                  </a:rPr>
                  <a:t>v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14DD9F9-691D-A3B5-1758-172784228F1E}"/>
                  </a:ext>
                </a:extLst>
              </p:cNvPr>
              <p:cNvSpPr txBox="1"/>
              <p:nvPr/>
            </p:nvSpPr>
            <p:spPr>
              <a:xfrm>
                <a:off x="943197" y="2868957"/>
                <a:ext cx="655949" cy="77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noProof="1">
                    <a:solidFill>
                      <a:srgbClr val="FFC000"/>
                    </a:solidFill>
                  </a:rPr>
                  <a:t>u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03531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86878D0B-FE15-0344-7903-0C6521E6E22A}"/>
              </a:ext>
            </a:extLst>
          </p:cNvPr>
          <p:cNvSpPr/>
          <p:nvPr/>
        </p:nvSpPr>
        <p:spPr>
          <a:xfrm>
            <a:off x="366625" y="4235247"/>
            <a:ext cx="2277443" cy="1002382"/>
          </a:xfrm>
          <a:prstGeom prst="roundRect">
            <a:avLst>
              <a:gd name="adj" fmla="val 299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929C02-D179-A528-39DF-FCC465574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Atividade: </a:t>
            </a:r>
            <a:r>
              <a:rPr lang="pt-BR" noProof="0" dirty="0"/>
              <a:t>Pensando na Solução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7E29AC-708F-47B3-7E30-869EE4E28F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966451"/>
          </a:xfrm>
        </p:spPr>
        <p:txBody>
          <a:bodyPr/>
          <a:lstStyle/>
          <a:p>
            <a:r>
              <a:rPr lang="pt-BR" noProof="0" dirty="0"/>
              <a:t>Visualize primeiramente o posicionamento do cubo e da câmera. Identifique os pontos e como se organizam.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4BDE08-2C82-8E67-BC23-D97107F9F1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1EA06B-2F5A-821F-2417-AEDD81B2BF85}"/>
              </a:ext>
            </a:extLst>
          </p:cNvPr>
          <p:cNvSpPr txBox="1"/>
          <p:nvPr/>
        </p:nvSpPr>
        <p:spPr>
          <a:xfrm>
            <a:off x="5936586" y="4738092"/>
            <a:ext cx="31332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dirty="0" err="1"/>
              <a:t>Renderizado</a:t>
            </a:r>
            <a:r>
              <a:rPr lang="en-US" sz="1600" dirty="0"/>
              <a:t> no Unity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626AE1BF-78D7-8E84-8203-3C1D14835D9D}"/>
              </a:ext>
            </a:extLst>
          </p:cNvPr>
          <p:cNvSpPr/>
          <p:nvPr/>
        </p:nvSpPr>
        <p:spPr>
          <a:xfrm>
            <a:off x="383795" y="2752090"/>
            <a:ext cx="2260273" cy="2260273"/>
          </a:xfrm>
          <a:prstGeom prst="cube">
            <a:avLst/>
          </a:prstGeom>
          <a:solidFill>
            <a:schemeClr val="bg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54739666-908A-3FA3-F2A2-ECE5069FAA96}"/>
              </a:ext>
            </a:extLst>
          </p:cNvPr>
          <p:cNvSpPr/>
          <p:nvPr/>
        </p:nvSpPr>
        <p:spPr>
          <a:xfrm>
            <a:off x="3527646" y="2233540"/>
            <a:ext cx="1237033" cy="12370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0C5351-3E2B-BDED-537B-0A067D7DA4B9}"/>
              </a:ext>
            </a:extLst>
          </p:cNvPr>
          <p:cNvGrpSpPr/>
          <p:nvPr/>
        </p:nvGrpSpPr>
        <p:grpSpPr>
          <a:xfrm>
            <a:off x="4739390" y="4460024"/>
            <a:ext cx="909251" cy="1121970"/>
            <a:chOff x="7796885" y="4207560"/>
            <a:chExt cx="909251" cy="112197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83EDEDB-9772-9C58-0A02-C30982FB236C}"/>
                </a:ext>
              </a:extLst>
            </p:cNvPr>
            <p:cNvGrpSpPr/>
            <p:nvPr/>
          </p:nvGrpSpPr>
          <p:grpSpPr>
            <a:xfrm>
              <a:off x="7806548" y="4354286"/>
              <a:ext cx="597582" cy="766490"/>
              <a:chOff x="900018" y="2326378"/>
              <a:chExt cx="1504522" cy="1929779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98C7C8F-5350-99F7-E7F3-2D117F1175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520637" y="3509246"/>
                <a:ext cx="872905" cy="746911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1DB3DCE2-685A-DBBC-07D0-CF291404E6A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404540" y="2326378"/>
                <a:ext cx="0" cy="1182868"/>
              </a:xfrm>
              <a:prstGeom prst="straightConnector1">
                <a:avLst/>
              </a:prstGeom>
              <a:ln w="38100">
                <a:solidFill>
                  <a:srgbClr val="92D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DF9D8028-C631-E698-5560-C2D9CACEFB4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00018" y="3499598"/>
                <a:ext cx="1494247" cy="0"/>
              </a:xfrm>
              <a:prstGeom prst="straightConnector1">
                <a:avLst/>
              </a:prstGeom>
              <a:ln w="38100">
                <a:solidFill>
                  <a:srgbClr val="00B0F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524E2AF-FF50-CD05-4057-B270BEC71652}"/>
                </a:ext>
              </a:extLst>
            </p:cNvPr>
            <p:cNvGrpSpPr/>
            <p:nvPr/>
          </p:nvGrpSpPr>
          <p:grpSpPr>
            <a:xfrm>
              <a:off x="7796885" y="4207560"/>
              <a:ext cx="909251" cy="1121970"/>
              <a:chOff x="817323" y="1713773"/>
              <a:chExt cx="2289205" cy="2824766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9D2605-7AAF-A8E8-CC61-77CED5EE60C5}"/>
                  </a:ext>
                </a:extLst>
              </p:cNvPr>
              <p:cNvSpPr txBox="1"/>
              <p:nvPr/>
            </p:nvSpPr>
            <p:spPr>
              <a:xfrm>
                <a:off x="1498698" y="3763654"/>
                <a:ext cx="927461" cy="77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noProof="1">
                    <a:solidFill>
                      <a:srgbClr val="FF0000"/>
                    </a:solidFill>
                  </a:rPr>
                  <a:t>X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6264047-6F32-F483-686F-614467BCDA96}"/>
                  </a:ext>
                </a:extLst>
              </p:cNvPr>
              <p:cNvSpPr txBox="1"/>
              <p:nvPr/>
            </p:nvSpPr>
            <p:spPr>
              <a:xfrm>
                <a:off x="2233625" y="1713773"/>
                <a:ext cx="872903" cy="77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noProof="1">
                    <a:solidFill>
                      <a:srgbClr val="92D050"/>
                    </a:solidFill>
                  </a:rPr>
                  <a:t>Y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F6D3886-46D4-34A0-7CFC-C9CACF6CF7BE}"/>
                  </a:ext>
                </a:extLst>
              </p:cNvPr>
              <p:cNvSpPr txBox="1"/>
              <p:nvPr/>
            </p:nvSpPr>
            <p:spPr>
              <a:xfrm>
                <a:off x="817323" y="2488658"/>
                <a:ext cx="655949" cy="77488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b="1" noProof="1">
                    <a:solidFill>
                      <a:srgbClr val="00B0F0"/>
                    </a:solidFill>
                  </a:rPr>
                  <a:t>Z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FF00C59D-23A3-5095-96A6-F27D4898A312}"/>
              </a:ext>
            </a:extLst>
          </p:cNvPr>
          <p:cNvSpPr txBox="1"/>
          <p:nvPr/>
        </p:nvSpPr>
        <p:spPr>
          <a:xfrm>
            <a:off x="3607243" y="3039737"/>
            <a:ext cx="779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(0,0,0)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FE1A460-26ED-59C7-AEF9-8FBF08E3F8C1}"/>
              </a:ext>
            </a:extLst>
          </p:cNvPr>
          <p:cNvSpPr txBox="1"/>
          <p:nvPr/>
        </p:nvSpPr>
        <p:spPr>
          <a:xfrm>
            <a:off x="3833800" y="2823495"/>
            <a:ext cx="3354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+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7D17941-C57A-B97F-5D69-A7CED54F2FF1}"/>
              </a:ext>
            </a:extLst>
          </p:cNvPr>
          <p:cNvSpPr txBox="1"/>
          <p:nvPr/>
        </p:nvSpPr>
        <p:spPr>
          <a:xfrm>
            <a:off x="2291657" y="3600300"/>
            <a:ext cx="9562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(2,-3,5)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29EA649-C49B-C7DE-392A-13D71465B4A9}"/>
              </a:ext>
            </a:extLst>
          </p:cNvPr>
          <p:cNvSpPr txBox="1"/>
          <p:nvPr/>
        </p:nvSpPr>
        <p:spPr>
          <a:xfrm>
            <a:off x="2255641" y="3774771"/>
            <a:ext cx="3354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5F6F15F-8DAF-8AF2-2183-7381E4EC1315}"/>
              </a:ext>
            </a:extLst>
          </p:cNvPr>
          <p:cNvSpPr txBox="1"/>
          <p:nvPr/>
        </p:nvSpPr>
        <p:spPr>
          <a:xfrm>
            <a:off x="4748355" y="3039737"/>
            <a:ext cx="389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9FB3334-4B14-08CC-7983-8DFA797A3915}"/>
              </a:ext>
            </a:extLst>
          </p:cNvPr>
          <p:cNvSpPr txBox="1"/>
          <p:nvPr/>
        </p:nvSpPr>
        <p:spPr>
          <a:xfrm>
            <a:off x="4451869" y="3378214"/>
            <a:ext cx="389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66FB528-199B-79CF-C0FB-4ADCCB3A0510}"/>
              </a:ext>
            </a:extLst>
          </p:cNvPr>
          <p:cNvSpPr txBox="1"/>
          <p:nvPr/>
        </p:nvSpPr>
        <p:spPr>
          <a:xfrm>
            <a:off x="3321791" y="3402955"/>
            <a:ext cx="389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604DBA8-F2B3-66D3-ABD8-FC7CB201CC94}"/>
              </a:ext>
            </a:extLst>
          </p:cNvPr>
          <p:cNvSpPr txBox="1"/>
          <p:nvPr/>
        </p:nvSpPr>
        <p:spPr>
          <a:xfrm>
            <a:off x="3267975" y="2414162"/>
            <a:ext cx="389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35D86C-EBCB-5236-1155-64E728D31B35}"/>
              </a:ext>
            </a:extLst>
          </p:cNvPr>
          <p:cNvSpPr txBox="1"/>
          <p:nvPr/>
        </p:nvSpPr>
        <p:spPr>
          <a:xfrm>
            <a:off x="3620693" y="1958135"/>
            <a:ext cx="389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329A389-7936-D77B-4CAF-280F16881821}"/>
              </a:ext>
            </a:extLst>
          </p:cNvPr>
          <p:cNvSpPr txBox="1"/>
          <p:nvPr/>
        </p:nvSpPr>
        <p:spPr>
          <a:xfrm>
            <a:off x="4709539" y="2023449"/>
            <a:ext cx="389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9DF6022-4026-15F7-E245-331E905E8E8E}"/>
              </a:ext>
            </a:extLst>
          </p:cNvPr>
          <p:cNvSpPr txBox="1"/>
          <p:nvPr/>
        </p:nvSpPr>
        <p:spPr>
          <a:xfrm>
            <a:off x="4395181" y="2460501"/>
            <a:ext cx="3893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F46D1E5-4E1A-B003-1B3F-394ED7F0736B}"/>
              </a:ext>
            </a:extLst>
          </p:cNvPr>
          <p:cNvSpPr/>
          <p:nvPr/>
        </p:nvSpPr>
        <p:spPr>
          <a:xfrm>
            <a:off x="3462632" y="4113062"/>
            <a:ext cx="1285723" cy="628453"/>
          </a:xfrm>
          <a:prstGeom prst="roundRect">
            <a:avLst>
              <a:gd name="adj" fmla="val 2992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A9BAF4-BDDF-8BAD-2FDE-C613F176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6114" y="2414162"/>
            <a:ext cx="3138088" cy="2374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055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D4E5EB46-AF13-BD76-B810-71927E0CD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B1A47594-3DAF-1599-2934-DCB2DFC492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0188947"/>
              </p:ext>
            </p:extLst>
          </p:nvPr>
        </p:nvGraphicFramePr>
        <p:xfrm>
          <a:off x="2416404" y="2467269"/>
          <a:ext cx="5671680" cy="250540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8960">
                  <a:extLst>
                    <a:ext uri="{9D8B030D-6E8A-4147-A177-3AD203B41FA5}">
                      <a16:colId xmlns:a16="http://schemas.microsoft.com/office/drawing/2014/main" val="1550566591"/>
                    </a:ext>
                  </a:extLst>
                </a:gridCol>
                <a:gridCol w="708960">
                  <a:extLst>
                    <a:ext uri="{9D8B030D-6E8A-4147-A177-3AD203B41FA5}">
                      <a16:colId xmlns:a16="http://schemas.microsoft.com/office/drawing/2014/main" val="3852161229"/>
                    </a:ext>
                  </a:extLst>
                </a:gridCol>
                <a:gridCol w="708960">
                  <a:extLst>
                    <a:ext uri="{9D8B030D-6E8A-4147-A177-3AD203B41FA5}">
                      <a16:colId xmlns:a16="http://schemas.microsoft.com/office/drawing/2014/main" val="3856585837"/>
                    </a:ext>
                  </a:extLst>
                </a:gridCol>
                <a:gridCol w="708960">
                  <a:extLst>
                    <a:ext uri="{9D8B030D-6E8A-4147-A177-3AD203B41FA5}">
                      <a16:colId xmlns:a16="http://schemas.microsoft.com/office/drawing/2014/main" val="1321008485"/>
                    </a:ext>
                  </a:extLst>
                </a:gridCol>
                <a:gridCol w="708960">
                  <a:extLst>
                    <a:ext uri="{9D8B030D-6E8A-4147-A177-3AD203B41FA5}">
                      <a16:colId xmlns:a16="http://schemas.microsoft.com/office/drawing/2014/main" val="307732666"/>
                    </a:ext>
                  </a:extLst>
                </a:gridCol>
                <a:gridCol w="708960">
                  <a:extLst>
                    <a:ext uri="{9D8B030D-6E8A-4147-A177-3AD203B41FA5}">
                      <a16:colId xmlns:a16="http://schemas.microsoft.com/office/drawing/2014/main" val="3985032119"/>
                    </a:ext>
                  </a:extLst>
                </a:gridCol>
                <a:gridCol w="708960">
                  <a:extLst>
                    <a:ext uri="{9D8B030D-6E8A-4147-A177-3AD203B41FA5}">
                      <a16:colId xmlns:a16="http://schemas.microsoft.com/office/drawing/2014/main" val="2955330150"/>
                    </a:ext>
                  </a:extLst>
                </a:gridCol>
                <a:gridCol w="708960">
                  <a:extLst>
                    <a:ext uri="{9D8B030D-6E8A-4147-A177-3AD203B41FA5}">
                      <a16:colId xmlns:a16="http://schemas.microsoft.com/office/drawing/2014/main" val="1742613241"/>
                    </a:ext>
                  </a:extLst>
                </a:gridCol>
              </a:tblGrid>
              <a:tr h="51541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48522817"/>
                  </a:ext>
                </a:extLst>
              </a:tr>
              <a:tr h="96776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80684366"/>
                  </a:ext>
                </a:extLst>
              </a:tr>
              <a:tr h="1022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78946596"/>
                  </a:ext>
                </a:extLst>
              </a:tr>
            </a:tbl>
          </a:graphicData>
        </a:graphic>
      </p:graphicFrame>
      <p:sp>
        <p:nvSpPr>
          <p:cNvPr id="415" name="Google Shape;415;p45">
            <a:extLst>
              <a:ext uri="{FF2B5EF4-FFF2-40B4-BE49-F238E27FC236}">
                <a16:creationId xmlns:a16="http://schemas.microsoft.com/office/drawing/2014/main" id="{7DF25EFB-F0CC-E7EE-FBDB-BEBEB071E4C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SzPts val="2600"/>
            </a:pPr>
            <a:r>
              <a:rPr lang="pt-BR" dirty="0"/>
              <a:t>Atividade: Realize os Cálculos</a:t>
            </a:r>
            <a:endParaRPr dirty="0"/>
          </a:p>
        </p:txBody>
      </p:sp>
      <p:sp>
        <p:nvSpPr>
          <p:cNvPr id="417" name="Google Shape;417;p45">
            <a:extLst>
              <a:ext uri="{FF2B5EF4-FFF2-40B4-BE49-F238E27FC236}">
                <a16:creationId xmlns:a16="http://schemas.microsoft.com/office/drawing/2014/main" id="{126BB506-372E-B7F0-966C-AFAD1039869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A4EFCA-897F-0EDE-BBB2-B80297166BA1}"/>
              </a:ext>
            </a:extLst>
          </p:cNvPr>
          <p:cNvSpPr txBox="1"/>
          <p:nvPr/>
        </p:nvSpPr>
        <p:spPr>
          <a:xfrm>
            <a:off x="4572000" y="832525"/>
            <a:ext cx="3413969" cy="13394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A:(-1,-1,-1) 	  E:(-1,1,-1) </a:t>
            </a:r>
            <a:br>
              <a:rPr lang="pt-BR" sz="1800" dirty="0"/>
            </a:br>
            <a:r>
              <a:rPr lang="pt-BR" sz="1800" dirty="0" err="1"/>
              <a:t>B</a:t>
            </a:r>
            <a:r>
              <a:rPr lang="pt-BR" sz="1800" dirty="0"/>
              <a:t>:(-1,-1,1) 	  </a:t>
            </a:r>
            <a:r>
              <a:rPr lang="pt-BR" sz="1800" dirty="0" err="1"/>
              <a:t>F</a:t>
            </a:r>
            <a:r>
              <a:rPr lang="pt-BR" sz="1800" dirty="0"/>
              <a:t>:(-1,1,1) </a:t>
            </a:r>
            <a:br>
              <a:rPr lang="pt-BR" sz="1800" dirty="0"/>
            </a:br>
            <a:r>
              <a:rPr lang="pt-BR" sz="1800" dirty="0"/>
              <a:t>C:(1,-1,1) 	  </a:t>
            </a:r>
            <a:r>
              <a:rPr lang="pt-BR" sz="1800" dirty="0" err="1"/>
              <a:t>G</a:t>
            </a:r>
            <a:r>
              <a:rPr lang="pt-BR" sz="1800" dirty="0"/>
              <a:t>:(1,1,1) </a:t>
            </a:r>
            <a:br>
              <a:rPr lang="pt-BR" sz="1800" dirty="0"/>
            </a:br>
            <a:r>
              <a:rPr lang="pt-BR" sz="1800" dirty="0" err="1"/>
              <a:t>D</a:t>
            </a:r>
            <a:r>
              <a:rPr lang="pt-BR" sz="1800" dirty="0"/>
              <a:t>: (1,-1,-1) 	  H: (1,1,-1)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638504-9321-58D0-840A-6FD7CC614157}"/>
                  </a:ext>
                </a:extLst>
              </p:cNvPr>
              <p:cNvSpPr txBox="1"/>
              <p:nvPr/>
            </p:nvSpPr>
            <p:spPr>
              <a:xfrm>
                <a:off x="375089" y="3105988"/>
                <a:ext cx="7607339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    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8638504-9321-58D0-840A-6FD7CC614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89" y="3105988"/>
                <a:ext cx="7607339" cy="693844"/>
              </a:xfrm>
              <a:prstGeom prst="rect">
                <a:avLst/>
              </a:prstGeom>
              <a:blipFill>
                <a:blip r:embed="rId3"/>
                <a:stretch>
                  <a:fillRect l="-333" r="-833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6C07B9-DC43-BEF6-06DA-BA2FCF2E5000}"/>
                  </a:ext>
                </a:extLst>
              </p:cNvPr>
              <p:cNvSpPr txBox="1"/>
              <p:nvPr/>
            </p:nvSpPr>
            <p:spPr>
              <a:xfrm>
                <a:off x="375088" y="4128567"/>
                <a:ext cx="7617342" cy="70346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−(−3)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−5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    </m:t>
                      </m:r>
                      <m:f>
                        <m:f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26C07B9-DC43-BEF6-06DA-BA2FCF2E50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088" y="4128567"/>
                <a:ext cx="7617342" cy="703462"/>
              </a:xfrm>
              <a:prstGeom prst="rect">
                <a:avLst/>
              </a:prstGeom>
              <a:blipFill>
                <a:blip r:embed="rId4"/>
                <a:stretch>
                  <a:fillRect t="-1754" r="-333"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D4F963-B439-6FFA-2719-E39809BDCA55}"/>
              </a:ext>
            </a:extLst>
          </p:cNvPr>
          <p:cNvSpPr txBox="1"/>
          <p:nvPr/>
        </p:nvSpPr>
        <p:spPr>
          <a:xfrm>
            <a:off x="2517233" y="2467269"/>
            <a:ext cx="557085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pt-BR" sz="2400" noProof="1"/>
              <a:t>A      B      C      D      E      F      G      H</a:t>
            </a:r>
          </a:p>
        </p:txBody>
      </p:sp>
    </p:spTree>
    <p:extLst>
      <p:ext uri="{BB962C8B-B14F-4D97-AF65-F5344CB8AC3E}">
        <p14:creationId xmlns:p14="http://schemas.microsoft.com/office/powerpoint/2010/main" val="458059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Atividade: Resultado Esperado</a:t>
            </a:r>
            <a:endParaRPr dirty="0"/>
          </a:p>
        </p:txBody>
      </p:sp>
      <p:sp>
        <p:nvSpPr>
          <p:cNvPr id="417" name="Google Shape;41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14" name="Google Shape;416;p45">
            <a:extLst>
              <a:ext uri="{FF2B5EF4-FFF2-40B4-BE49-F238E27FC236}">
                <a16:creationId xmlns:a16="http://schemas.microsoft.com/office/drawing/2014/main" id="{6A78EC27-08B7-8AB5-F062-4931D51E3DD6}"/>
              </a:ext>
            </a:extLst>
          </p:cNvPr>
          <p:cNvSpPr txBox="1">
            <a:spLocks/>
          </p:cNvSpPr>
          <p:nvPr/>
        </p:nvSpPr>
        <p:spPr>
          <a:xfrm>
            <a:off x="5974069" y="371686"/>
            <a:ext cx="2606595" cy="3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Coordenadas: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/>
              <a:t>A’:	(1/2, -1/3)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 err="1"/>
              <a:t>B</a:t>
            </a:r>
            <a:r>
              <a:rPr lang="pt-BR" sz="1900" dirty="0"/>
              <a:t>’:	(3/4, -1/2)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/>
              <a:t>C’:	(1/4, -1/2)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/>
              <a:t>D’:	(1/6, -1/3)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/>
              <a:t>E’:	(1/2, -2/3)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 err="1"/>
              <a:t>F</a:t>
            </a:r>
            <a:r>
              <a:rPr lang="pt-BR" sz="1900" dirty="0"/>
              <a:t>’:	(3/4,    -1)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 err="1"/>
              <a:t>G</a:t>
            </a:r>
            <a:r>
              <a:rPr lang="pt-BR" sz="1900" dirty="0"/>
              <a:t>’:	(1/4,    -1)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/>
              <a:t>H’:	(1/6, -2/3)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6AEDD78-FF53-0B5B-048E-FEDF26C8DB95}"/>
              </a:ext>
            </a:extLst>
          </p:cNvPr>
          <p:cNvSpPr txBox="1"/>
          <p:nvPr/>
        </p:nvSpPr>
        <p:spPr>
          <a:xfrm>
            <a:off x="6520041" y="3610549"/>
            <a:ext cx="18771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0000"/>
                </a:solidFill>
              </a:rPr>
              <a:t>O que aconteceu?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00E7450-FC3C-3774-582C-5AFF36B8EF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7" r="46037" b="53409"/>
          <a:stretch>
            <a:fillRect/>
          </a:stretch>
        </p:blipFill>
        <p:spPr>
          <a:xfrm>
            <a:off x="6763831" y="4020329"/>
            <a:ext cx="1389519" cy="1322985"/>
          </a:xfrm>
          <a:prstGeom prst="rect">
            <a:avLst/>
          </a:prstGeom>
        </p:spPr>
      </p:pic>
      <p:pic>
        <p:nvPicPr>
          <p:cNvPr id="6" name="Picture 5" descr="A graph with lines and dots&#10;&#10;AI-generated content may be incorrect.">
            <a:extLst>
              <a:ext uri="{FF2B5EF4-FFF2-40B4-BE49-F238E27FC236}">
                <a16:creationId xmlns:a16="http://schemas.microsoft.com/office/drawing/2014/main" id="{A20351AC-B4A8-0B1B-DC84-ED40C6031CD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472"/>
          <a:stretch>
            <a:fillRect/>
          </a:stretch>
        </p:blipFill>
        <p:spPr>
          <a:xfrm>
            <a:off x="557583" y="574766"/>
            <a:ext cx="5143500" cy="5065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252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>
          <a:extLst>
            <a:ext uri="{FF2B5EF4-FFF2-40B4-BE49-F238E27FC236}">
              <a16:creationId xmlns:a16="http://schemas.microsoft.com/office/drawing/2014/main" id="{C42AD421-39F0-F8AC-36E5-824147029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>
            <a:extLst>
              <a:ext uri="{FF2B5EF4-FFF2-40B4-BE49-F238E27FC236}">
                <a16:creationId xmlns:a16="http://schemas.microsoft.com/office/drawing/2014/main" id="{5E23BFB3-000C-DCFD-BF56-0AA1CC4554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Atividade: Resultado Final</a:t>
            </a:r>
            <a:endParaRPr dirty="0"/>
          </a:p>
        </p:txBody>
      </p:sp>
      <p:sp>
        <p:nvSpPr>
          <p:cNvPr id="417" name="Google Shape;417;p45">
            <a:extLst>
              <a:ext uri="{FF2B5EF4-FFF2-40B4-BE49-F238E27FC236}">
                <a16:creationId xmlns:a16="http://schemas.microsoft.com/office/drawing/2014/main" id="{51E5DDE6-D378-E23A-73DC-2A07AB328A9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82C361-9CFC-C13F-D24D-71B6CF0933E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937" r="46037" b="53409"/>
          <a:stretch>
            <a:fillRect/>
          </a:stretch>
        </p:blipFill>
        <p:spPr>
          <a:xfrm>
            <a:off x="6763831" y="4020329"/>
            <a:ext cx="1389519" cy="1322985"/>
          </a:xfrm>
          <a:prstGeom prst="rect">
            <a:avLst/>
          </a:prstGeom>
        </p:spPr>
      </p:pic>
      <p:sp>
        <p:nvSpPr>
          <p:cNvPr id="4" name="Google Shape;416;p45">
            <a:extLst>
              <a:ext uri="{FF2B5EF4-FFF2-40B4-BE49-F238E27FC236}">
                <a16:creationId xmlns:a16="http://schemas.microsoft.com/office/drawing/2014/main" id="{B61A16BB-C989-EFE5-0EEC-8734B8603743}"/>
              </a:ext>
            </a:extLst>
          </p:cNvPr>
          <p:cNvSpPr txBox="1">
            <a:spLocks/>
          </p:cNvSpPr>
          <p:nvPr/>
        </p:nvSpPr>
        <p:spPr>
          <a:xfrm>
            <a:off x="5974069" y="371686"/>
            <a:ext cx="2606595" cy="3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Coordenadas: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/>
              <a:t>A’:	(-1/2, 1/3)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 err="1"/>
              <a:t>B</a:t>
            </a:r>
            <a:r>
              <a:rPr lang="pt-BR" sz="1900" dirty="0"/>
              <a:t>’:	(-3/4, 1/2)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/>
              <a:t>C’:	(-1/4, 1/2)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/>
              <a:t>D’:	(-1/6, 1/3)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/>
              <a:t>E’:	(-1/2, 2/3)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 err="1"/>
              <a:t>F</a:t>
            </a:r>
            <a:r>
              <a:rPr lang="pt-BR" sz="1900" dirty="0"/>
              <a:t>’:	(-3/4,    1)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 err="1"/>
              <a:t>G</a:t>
            </a:r>
            <a:r>
              <a:rPr lang="pt-BR" sz="1900" dirty="0"/>
              <a:t>’:	(-1/4,    1)</a:t>
            </a:r>
          </a:p>
          <a:p>
            <a:pPr marL="358775" indent="0">
              <a:spcBef>
                <a:spcPts val="320"/>
              </a:spcBef>
              <a:buSzPts val="1600"/>
              <a:tabLst>
                <a:tab pos="838200" algn="l"/>
              </a:tabLst>
            </a:pPr>
            <a:r>
              <a:rPr lang="pt-BR" sz="1900" dirty="0"/>
              <a:t>H’:	(-1/6, 2/3)</a:t>
            </a:r>
            <a:endParaRPr lang="pt-BR" dirty="0"/>
          </a:p>
        </p:txBody>
      </p:sp>
      <p:pic>
        <p:nvPicPr>
          <p:cNvPr id="7" name="Picture 6" descr="A graph of a square with lines and dots&#10;&#10;AI-generated content may be incorrect.">
            <a:extLst>
              <a:ext uri="{FF2B5EF4-FFF2-40B4-BE49-F238E27FC236}">
                <a16:creationId xmlns:a16="http://schemas.microsoft.com/office/drawing/2014/main" id="{3E82E339-93E0-2744-3A48-902F744F3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495" y="673100"/>
            <a:ext cx="5130800" cy="504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2046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Avançando o Desenho do Cubo</a:t>
            </a:r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14316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 uma linha poderia ser desenhada em um monitor raster preenchendo os respectivos pixels pelo algoritmo de Bresenham.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562" name="Google Shape;562;p60" descr="Gráfico, Gráfico de linhas&#10;&#10;Descrição gerada automa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826" y="838975"/>
            <a:ext cx="4890575" cy="392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602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Calculando Câmera </a:t>
            </a:r>
            <a:r>
              <a:rPr lang="pt-BR" dirty="0" err="1"/>
              <a:t>Pinhole</a:t>
            </a:r>
            <a:endParaRPr dirty="0"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259700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Projeção em perspectiva padrão: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dirty="0"/>
              <a:t>Centro de projeção: (0, 0, 0)</a:t>
            </a:r>
            <a:r>
              <a:rPr lang="pt-BR" sz="2400" baseline="30000" dirty="0" err="1"/>
              <a:t>T</a:t>
            </a:r>
            <a:endParaRPr sz="2400" baseline="300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dirty="0"/>
              <a:t>Plano de imagem em </a:t>
            </a:r>
            <a:r>
              <a:rPr lang="pt-BR" sz="2400" dirty="0" err="1"/>
              <a:t>z</a:t>
            </a:r>
            <a:r>
              <a:rPr lang="pt-BR" sz="2400" dirty="0"/>
              <a:t> = </a:t>
            </a:r>
            <a:r>
              <a:rPr lang="pt-BR" sz="2400" dirty="0" err="1"/>
              <a:t>d</a:t>
            </a:r>
            <a:endParaRPr sz="2400" dirty="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Projeção em perspectiva padrão: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dirty="0"/>
              <a:t>Centro de projeção: (0, 0, 0)</a:t>
            </a:r>
            <a:r>
              <a:rPr lang="pt-BR" sz="2400" baseline="30000" dirty="0" err="1"/>
              <a:t>T</a:t>
            </a:r>
            <a:endParaRPr sz="2400" baseline="300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dirty="0"/>
              <a:t>Plano de imagem em </a:t>
            </a:r>
            <a:r>
              <a:rPr lang="pt-BR" sz="2400" dirty="0" err="1"/>
              <a:t>z</a:t>
            </a:r>
            <a:r>
              <a:rPr lang="pt-BR" sz="2400" dirty="0"/>
              <a:t> = </a:t>
            </a:r>
            <a:r>
              <a:rPr lang="pt-BR" sz="2400" dirty="0" err="1"/>
              <a:t>d</a:t>
            </a: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Projeção perspectiva:</a:t>
            </a:r>
            <a:endParaRPr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dirty="0"/>
              <a:t>Precisa de divisão por </a:t>
            </a:r>
            <a:r>
              <a:rPr lang="pt-BR" sz="2400" dirty="0" err="1"/>
              <a:t>z</a:t>
            </a:r>
            <a:endParaRPr sz="2400" dirty="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 dirty="0"/>
              <a:t>Como representar por matriz?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dirty="0"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39185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Parametrizado por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fovy</a:t>
            </a:r>
            <a:r>
              <a:rPr lang="pt-BR" dirty="0"/>
              <a:t>: campo de visão angular vertical (eixo </a:t>
            </a:r>
            <a:r>
              <a:rPr lang="pt-BR" dirty="0" err="1"/>
              <a:t>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razão de aspecto: largura / altura do campo de visão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near</a:t>
            </a:r>
            <a:r>
              <a:rPr lang="pt-BR" dirty="0"/>
              <a:t>: profundidade do plano de corte próximo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far</a:t>
            </a:r>
            <a:r>
              <a:rPr lang="pt-BR" dirty="0"/>
              <a:t>: profundidade do plano de recorte distante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Quantidades derivadas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top = </a:t>
            </a:r>
            <a:r>
              <a:rPr lang="pt-BR" dirty="0" err="1"/>
              <a:t>near</a:t>
            </a:r>
            <a:r>
              <a:rPr lang="pt-BR" dirty="0"/>
              <a:t> * </a:t>
            </a:r>
            <a:r>
              <a:rPr lang="pt-BR" dirty="0" err="1"/>
              <a:t>tan</a:t>
            </a:r>
            <a:r>
              <a:rPr lang="pt-BR" dirty="0"/>
              <a:t> (</a:t>
            </a:r>
            <a:r>
              <a:rPr lang="pt-BR" dirty="0" err="1"/>
              <a:t>fovy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bottom</a:t>
            </a:r>
            <a:r>
              <a:rPr lang="pt-BR" dirty="0"/>
              <a:t> = –top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right</a:t>
            </a:r>
            <a:r>
              <a:rPr lang="pt-BR" dirty="0"/>
              <a:t> = top * </a:t>
            </a:r>
            <a:r>
              <a:rPr lang="pt-BR" dirty="0" err="1"/>
              <a:t>aspect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left</a:t>
            </a:r>
            <a:r>
              <a:rPr lang="pt-BR" dirty="0"/>
              <a:t> = –</a:t>
            </a:r>
            <a:r>
              <a:rPr lang="pt-BR" dirty="0" err="1"/>
              <a:t>right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Device </a:t>
            </a: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Coords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(NDC)</a:t>
            </a:r>
            <a:endParaRPr dirty="0"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Não precisa ser simétrica em relação ao eixo </a:t>
            </a:r>
            <a:r>
              <a:rPr lang="pt-BR" sz="1900" dirty="0" err="1"/>
              <a:t>z</a:t>
            </a:r>
            <a:r>
              <a:rPr lang="pt-BR" sz="1900" dirty="0"/>
              <a:t>, porém, para simplificar, assumimos por enquanto que é simétrica</a:t>
            </a:r>
            <a:endParaRPr sz="1800" dirty="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 dirty="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A transformação preservará as informações de profundidade</a:t>
            </a:r>
            <a:endParaRPr sz="18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93E30-0A90-771C-36AD-15D56D2F6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3"/>
          <a:stretch/>
        </p:blipFill>
        <p:spPr bwMode="auto">
          <a:xfrm>
            <a:off x="4572000" y="326982"/>
            <a:ext cx="3336952" cy="211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946030-528B-5E60-4A10-0A5702CD7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18" y="2857500"/>
            <a:ext cx="2493166" cy="24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2AC4F0D6-F334-3C8E-A9E8-AEFFEA518CE3}"/>
              </a:ext>
            </a:extLst>
          </p:cNvPr>
          <p:cNvSpPr/>
          <p:nvPr/>
        </p:nvSpPr>
        <p:spPr>
          <a:xfrm>
            <a:off x="6447301" y="2366674"/>
            <a:ext cx="283464" cy="41128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6CCB8-4CE3-D46F-ADF4-A9C03838D24E}"/>
              </a:ext>
            </a:extLst>
          </p:cNvPr>
          <p:cNvSpPr txBox="1"/>
          <p:nvPr/>
        </p:nvSpPr>
        <p:spPr>
          <a:xfrm>
            <a:off x="2204650" y="5470478"/>
            <a:ext cx="61744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Imagem: http://</a:t>
            </a:r>
            <a:r>
              <a:rPr lang="pt-BR" sz="1000" dirty="0" err="1"/>
              <a:t>www.codinglabs.net</a:t>
            </a:r>
            <a:r>
              <a:rPr lang="pt-BR" sz="1000" dirty="0"/>
              <a:t>/</a:t>
            </a:r>
            <a:r>
              <a:rPr lang="pt-BR" sz="1000" dirty="0" err="1"/>
              <a:t>article_world_view_projection_matrix.aspx</a:t>
            </a:r>
            <a:endParaRPr lang="pt-BR" sz="10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Se a projeção perspectiva não for simétrica em Z, essa é a matriz que deverá ser usada:</a:t>
            </a:r>
            <a:endParaRPr dirty="0"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351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pt-BR" dirty="0"/>
              <a:t>Divisão Homogênea</a:t>
            </a:r>
            <a:br>
              <a:rPr lang="pt-BR" dirty="0"/>
            </a:br>
            <a:r>
              <a:rPr lang="pt-BR" sz="2400" dirty="0"/>
              <a:t>(</a:t>
            </a:r>
            <a:r>
              <a:rPr lang="en-US" sz="2400" dirty="0"/>
              <a:t>Perspective Divide </a:t>
            </a:r>
            <a:r>
              <a:rPr lang="en-US" sz="2400" dirty="0" err="1"/>
              <a:t>ou</a:t>
            </a:r>
            <a:r>
              <a:rPr lang="en-US" sz="2400" dirty="0"/>
              <a:t> </a:t>
            </a:r>
            <a:r>
              <a:rPr lang="pt-BR" sz="2400" dirty="0" err="1"/>
              <a:t>Homogeneous</a:t>
            </a:r>
            <a:r>
              <a:rPr lang="pt-BR" sz="2400" dirty="0"/>
              <a:t> Divide)</a:t>
            </a:r>
            <a:endParaRPr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2" name="Google Shape;292;p33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259919" y="1153887"/>
                <a:ext cx="8753453" cy="4290056"/>
              </a:xfrm>
              <a:prstGeom prst="rect">
                <a:avLst/>
              </a:prstGeom>
            </p:spPr>
            <p:txBody>
              <a:bodyPr spcFirstLastPara="1" wrap="square" lIns="91425" tIns="45700" rIns="91425" bIns="45700" anchor="t" anchorCtr="0">
                <a:normAutofit/>
              </a:bodyPr>
              <a:lstStyle/>
              <a:p>
                <a:pPr marL="0" lvl="0" indent="0"/>
                <a:r>
                  <a:rPr lang="pt-BR" noProof="0" dirty="0"/>
                  <a:t>Após a multiplicação pela matriz de projeção em coordenadas homogêneas, o quarto componente (</a:t>
                </a:r>
                <a14:m>
                  <m:oMath xmlns:m="http://schemas.openxmlformats.org/officeDocument/2006/math">
                    <m:r>
                      <a:rPr lang="pt-BR" i="1" noProof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noProof="0" dirty="0"/>
                  <a:t>) geralmente deixa de ser igual a 1. Para normalizar o vetor, divide-se todos as dimensões por </a:t>
                </a:r>
                <a14:m>
                  <m:oMath xmlns:m="http://schemas.openxmlformats.org/officeDocument/2006/math">
                    <m:r>
                      <a:rPr lang="pt-BR" i="1" noProof="0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pt-BR" noProof="0" dirty="0"/>
                  <a:t>, fazendo com que o quarto valor volte a ser 1.</a:t>
                </a:r>
              </a:p>
            </p:txBody>
          </p:sp>
        </mc:Choice>
        <mc:Fallback xmlns="">
          <p:sp>
            <p:nvSpPr>
              <p:cNvPr id="292" name="Google Shape;292;p33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259919" y="1153887"/>
                <a:ext cx="8753453" cy="4290056"/>
              </a:xfrm>
              <a:prstGeom prst="rect">
                <a:avLst/>
              </a:prstGeom>
              <a:blipFill>
                <a:blip r:embed="rId3"/>
                <a:stretch>
                  <a:fillRect l="-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3713" y="2745005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Converter pontos no espaço de coordenadas normalizado da câmera para coordenadas de pixel da tela</a:t>
            </a:r>
            <a:endParaRPr dirty="0"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dirty="0"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</a:t>
            </a:r>
            <a:r>
              <a:rPr lang="pt-BR" sz="11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H) </a:t>
            </a:r>
            <a:endParaRPr dirty="0"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4D1F-7BFE-8B79-ADB3-D06D38145D85}"/>
              </a:ext>
            </a:extLst>
          </p:cNvPr>
          <p:cNvSpPr txBox="1"/>
          <p:nvPr/>
        </p:nvSpPr>
        <p:spPr>
          <a:xfrm>
            <a:off x="263951" y="3685362"/>
            <a:ext cx="85709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Uma projeção ortogonal do objeto no plano </a:t>
            </a:r>
            <a:r>
              <a:rPr lang="pt-BR" sz="1600" dirty="0" err="1"/>
              <a:t>x-y</a:t>
            </a:r>
            <a:r>
              <a:rPr lang="pt-BR" sz="1600" dirty="0"/>
              <a:t>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resultará na imagem esperada.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Contudo perceba que quando vamos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para o espaço da tela (</a:t>
            </a:r>
            <a:r>
              <a:rPr lang="pt-BR" sz="1600" dirty="0" err="1"/>
              <a:t>Screen</a:t>
            </a:r>
            <a:r>
              <a:rPr lang="pt-BR" sz="1600" dirty="0"/>
              <a:t> Space) ainda temos o valor do Z (profundidade), ou seja, podemos dizer o que espaço da tela é um espaço 3D. Essa informação de profundidade será usada no futuro.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8A530-A3D9-100C-7EBA-CA293C7C3AA6}"/>
              </a:ext>
            </a:extLst>
          </p:cNvPr>
          <p:cNvGrpSpPr/>
          <p:nvPr/>
        </p:nvGrpSpPr>
        <p:grpSpPr>
          <a:xfrm>
            <a:off x="560296" y="1873443"/>
            <a:ext cx="1624604" cy="1346200"/>
            <a:chOff x="560296" y="1873443"/>
            <a:chExt cx="1624604" cy="1346200"/>
          </a:xfrm>
        </p:grpSpPr>
        <p:pic>
          <p:nvPicPr>
  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  <p:cNvPicPr preferRelativeResize="0"/>
            <p:nvPr/>
          </p:nvPicPr>
          <p:blipFill rotWithShape="1">
            <a:blip r:embed="rId6">
              <a:alphaModFix/>
            </a:blip>
            <a:srcRect r="49331"/>
            <a:stretch/>
          </p:blipFill>
          <p:spPr>
            <a:xfrm>
              <a:off x="560296" y="1873443"/>
              <a:ext cx="888029" cy="134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>
              <a:extLst>
                <a:ext uri="{FF2B5EF4-FFF2-40B4-BE49-F238E27FC236}">
                  <a16:creationId xmlns:a16="http://schemas.microsoft.com/office/drawing/2014/main" id="{90BA149A-9309-9B66-F30B-AF9C12F82D1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6082"/>
            <a:stretch/>
          </p:blipFill>
          <p:spPr>
            <a:xfrm>
              <a:off x="1448325" y="1873443"/>
              <a:ext cx="736575" cy="1346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Uma opção: projeção ortográfica (basta excluir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Útil, para, por exemplo, para desenhos de engenharia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 dirty="0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5345" y="783436"/>
            <a:ext cx="4059864" cy="28047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35C8E18-ED0C-3BD3-01E4-7DBAEFA500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601" y="695977"/>
            <a:ext cx="3254503" cy="280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650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dirty="0"/>
              <a:t>Sistemas coordenadas:</a:t>
            </a:r>
            <a:endParaRPr dirty="0"/>
          </a:p>
          <a:p>
            <a:pPr marL="342900" lvl="0" indent="-342900" algn="l" rtl="0">
              <a:spcBef>
                <a:spcPts val="480"/>
              </a:spcBef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dirty="0"/>
              <a:t>Coordenadas do objeto (model 3D)</a:t>
            </a:r>
            <a:endParaRPr dirty="0"/>
          </a:p>
          <a:p>
            <a:pPr marL="962000" lvl="1" indent="-342900" algn="l" rtl="0">
              <a:spcBef>
                <a:spcPts val="48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dirty="0"/>
              <a:t>Aplicar transformações do modelo ...</a:t>
            </a:r>
            <a:endParaRPr dirty="0"/>
          </a:p>
          <a:p>
            <a:pPr marL="342900" indent="-342900">
              <a:spcBef>
                <a:spcPts val="480"/>
              </a:spcBef>
              <a:buSzPts val="2400"/>
              <a:buFont typeface="Arial"/>
              <a:buChar char="•"/>
            </a:pPr>
            <a:r>
              <a:rPr lang="pt-BR" dirty="0"/>
              <a:t>Coordenadas do mundo (world/cena 3D)</a:t>
            </a:r>
            <a:endParaRPr dirty="0"/>
          </a:p>
          <a:p>
            <a:pPr marL="962000" lvl="1" indent="-342900" algn="l" rtl="0">
              <a:spcBef>
                <a:spcPts val="48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dirty="0"/>
              <a:t>Aplicar transformação de visualização ...</a:t>
            </a:r>
            <a:endParaRPr dirty="0"/>
          </a:p>
          <a:p>
            <a:pPr marL="342900" indent="-342900">
              <a:spcBef>
                <a:spcPts val="480"/>
              </a:spcBef>
              <a:buSzPts val="2400"/>
              <a:buFont typeface="Arial"/>
              <a:buChar char="•"/>
            </a:pPr>
            <a:r>
              <a:rPr lang="pt-BR" dirty="0"/>
              <a:t>Coordenadas da câmera (</a:t>
            </a:r>
            <a:r>
              <a:rPr lang="pt-BR" dirty="0" err="1"/>
              <a:t>view</a:t>
            </a:r>
            <a:r>
              <a:rPr lang="pt-BR" dirty="0"/>
              <a:t>/visão 3D)</a:t>
            </a:r>
            <a:endParaRPr dirty="0"/>
          </a:p>
          <a:p>
            <a:pPr marL="962000" lvl="1" indent="-342900" algn="l" rtl="0">
              <a:spcBef>
                <a:spcPts val="48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dirty="0"/>
              <a:t>Aplicar transformação de projeção perspectiva</a:t>
            </a:r>
            <a:endParaRPr dirty="0"/>
          </a:p>
          <a:p>
            <a:pPr marL="342900" indent="-342900">
              <a:spcBef>
                <a:spcPts val="480"/>
              </a:spcBef>
              <a:buSzPts val="2400"/>
              <a:buFont typeface="Arial"/>
              <a:buChar char="•"/>
            </a:pPr>
            <a:r>
              <a:rPr lang="pt-BR" dirty="0"/>
              <a:t>Coordenadas normalizadas (NDC 3D)</a:t>
            </a:r>
            <a:endParaRPr dirty="0"/>
          </a:p>
          <a:p>
            <a:pPr marL="962000" lvl="1" indent="-342900" algn="l" rtl="0">
              <a:spcBef>
                <a:spcPts val="480"/>
              </a:spcBef>
              <a:spcAft>
                <a:spcPts val="180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dirty="0"/>
              <a:t>Aplicar transformação de tela 2D ...</a:t>
            </a:r>
            <a:endParaRPr dirty="0"/>
          </a:p>
          <a:p>
            <a:pPr marL="342900" indent="-342900">
              <a:lnSpc>
                <a:spcPct val="90000"/>
              </a:lnSpc>
              <a:spcBef>
                <a:spcPts val="480"/>
              </a:spcBef>
              <a:buSzPts val="2400"/>
              <a:buFont typeface="Arial"/>
              <a:buChar char="•"/>
            </a:pPr>
            <a:r>
              <a:rPr lang="pt-BR" dirty="0"/>
              <a:t>Coordenadas da tela (</a:t>
            </a:r>
            <a:r>
              <a:rPr lang="pt-BR" dirty="0" err="1"/>
              <a:t>screen</a:t>
            </a:r>
            <a:r>
              <a:rPr lang="pt-BR" dirty="0"/>
              <a:t> 2D)</a:t>
            </a:r>
            <a:endParaRPr dirty="0"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2: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notebook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89653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136983" y="2778327"/>
            <a:ext cx="1700961" cy="182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 dirty="0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 dirty="0"/>
              <a:t> </a:t>
            </a:r>
            <a:endParaRPr sz="1100" dirty="0"/>
          </a:p>
        </p:txBody>
      </p:sp>
      <p:sp>
        <p:nvSpPr>
          <p:cNvPr id="449" name="Google Shape;449;p47"/>
          <p:cNvSpPr/>
          <p:nvPr/>
        </p:nvSpPr>
        <p:spPr>
          <a:xfrm>
            <a:off x="1837944" y="2208175"/>
            <a:ext cx="7068312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X3DViewpointNode { 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[in]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set_bind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centerOfRotation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0 0 0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SFString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""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SFFloat</a:t>
            </a:r>
            <a:r>
              <a:rPr lang="pt-BR" b="1" dirty="0">
                <a:solidFill>
                  <a:schemeClr val="dk1"/>
                </a:solidFill>
              </a:rPr>
              <a:t>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fieldOfView</a:t>
            </a:r>
            <a:r>
              <a:rPr lang="pt-BR" b="1" dirty="0">
                <a:solidFill>
                  <a:schemeClr val="dk1"/>
                </a:solidFill>
              </a:rPr>
              <a:t>       	π/4     	(0,π)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jump              	TRUE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  	[X3DMetadataObject]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SFRotation</a:t>
            </a:r>
            <a:r>
              <a:rPr lang="pt-BR" b="1" dirty="0">
                <a:solidFill>
                  <a:schemeClr val="dk1"/>
                </a:solidFill>
              </a:rPr>
              <a:t>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orientation</a:t>
            </a:r>
            <a:r>
              <a:rPr lang="pt-BR" b="1" dirty="0">
                <a:solidFill>
                  <a:schemeClr val="dk1"/>
                </a:solidFill>
              </a:rPr>
              <a:t>       	0 0 1 0	[-1,1],(-∞,∞)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>
                <a:solidFill>
                  <a:schemeClr val="dk1"/>
                </a:solidFill>
              </a:rPr>
              <a:t>SFVec3f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position          	0 0 10 	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retainUserOffsets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FALSE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SFTime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bindTime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isBound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X3DCoordinateNode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 	[X3DMetadataObject]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MFVec3f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	point    	[]     	(-∞,∞)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O nó </a:t>
            </a:r>
            <a:r>
              <a:rPr lang="pt-BR" sz="1700" b="1" dirty="0" err="1"/>
              <a:t>TriangleSet</a:t>
            </a:r>
            <a:r>
              <a:rPr lang="pt-BR" sz="1700" dirty="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 dirty="0" err="1"/>
              <a:t>Coordinate</a:t>
            </a:r>
            <a:r>
              <a:rPr lang="pt-BR" sz="1700" dirty="0"/>
              <a:t>. Se o nó de coordenadas não contém um múltiplo de três valores de coordenadas, os vértices restantes devem ser ignorados.</a:t>
            </a:r>
            <a:endParaRPr sz="1700" dirty="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621" y="2857500"/>
            <a:ext cx="1857596" cy="152679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03704" y="2156325"/>
            <a:ext cx="6834971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</a:t>
            </a:r>
            <a:r>
              <a:rPr lang="pt-BR" sz="1600" dirty="0">
                <a:solidFill>
                  <a:schemeClr val="dk1"/>
                </a:solidFill>
              </a:rPr>
              <a:t>	 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	</a:t>
            </a:r>
            <a:r>
              <a:rPr lang="pt-BR" sz="1500" b="1" dirty="0">
                <a:solidFill>
                  <a:schemeClr val="dk1"/>
                </a:solidFill>
              </a:rPr>
              <a:t>[</a:t>
            </a:r>
            <a:r>
              <a:rPr lang="pt-BR" sz="1500" b="1" dirty="0" err="1">
                <a:solidFill>
                  <a:schemeClr val="dk1"/>
                </a:solidFill>
              </a:rPr>
              <a:t>in,out</a:t>
            </a:r>
            <a:r>
              <a:rPr lang="pt-BR" sz="1500" b="1" dirty="0">
                <a:solidFill>
                  <a:schemeClr val="dk1"/>
                </a:solidFill>
              </a:rPr>
              <a:t>] 	</a:t>
            </a:r>
            <a:r>
              <a:rPr lang="pt-BR" sz="1500" b="1" dirty="0" err="1">
                <a:solidFill>
                  <a:schemeClr val="dk1"/>
                </a:solidFill>
              </a:rPr>
              <a:t>coord</a:t>
            </a:r>
            <a:r>
              <a:rPr lang="pt-BR" sz="1500" b="1" dirty="0">
                <a:solidFill>
                  <a:schemeClr val="dk1"/>
                </a:solidFill>
              </a:rPr>
              <a:t>           	NULL 	[X3DCoordinateNode]</a:t>
            </a:r>
            <a:endParaRPr sz="1500"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[X3DMetadataObject]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6662-9920-DE78-E819-D58F75B6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TriangleSet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3B7EC-EE05-590F-6334-8C842F65E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65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09D10-2587-BEA2-9B95-23C98A8F1489}"/>
              </a:ext>
            </a:extLst>
          </p:cNvPr>
          <p:cNvSpPr txBox="1"/>
          <p:nvPr/>
        </p:nvSpPr>
        <p:spPr>
          <a:xfrm>
            <a:off x="411005" y="709756"/>
            <a:ext cx="8129491" cy="46166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NavigationInfo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headlight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Viewpoint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orientation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0 -1 0 0.05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position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0.13 2.51 11.24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Material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emissiveColor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0 .1 0.6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-4  1  3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-2  2  1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-3  4  0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0  2  0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2  3  1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-2  3  1 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5  5 -2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4  3  1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6  4  2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05694-5A4B-7150-5B6D-899088A2DE56}"/>
              </a:ext>
            </a:extLst>
          </p:cNvPr>
          <p:cNvSpPr txBox="1"/>
          <p:nvPr/>
        </p:nvSpPr>
        <p:spPr>
          <a:xfrm>
            <a:off x="392716" y="5347367"/>
            <a:ext cx="82117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hlinkClick r:id="rId2"/>
              </a:rPr>
              <a:t>https://x3dgraphics.com/examples/X3dForWebAuthors/Chapter13GeometryTrianglesQuadrilaterals/TriangleSetExampleIndex.html</a:t>
            </a:r>
            <a:r>
              <a:rPr lang="pt-BR" sz="105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A3174-9FF3-97EE-F05B-3EBE9D1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96" y="2392092"/>
            <a:ext cx="3919728" cy="26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513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Continuar </a:t>
            </a:r>
            <a:r>
              <a:rPr lang="pt-BR" sz="1900" b="1" dirty="0" err="1"/>
              <a:t>renderizador</a:t>
            </a:r>
            <a:r>
              <a:rPr lang="pt-BR" sz="1900" b="1" dirty="0"/>
              <a:t>:</a:t>
            </a:r>
            <a:endParaRPr lang="en-BR"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no modelo</a:t>
            </a: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câmera</a:t>
            </a: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projeção perspectiva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fazer as transformações para coordenadas da tela</a:t>
            </a: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lang="pt-BR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TAREFA: Desenhar triângulos (</a:t>
            </a:r>
            <a:r>
              <a:rPr lang="pt-BR" sz="1600" dirty="0" err="1">
                <a:latin typeface="Calibri"/>
                <a:ea typeface="Calibri"/>
                <a:cs typeface="Calibri"/>
                <a:sym typeface="Calibri"/>
              </a:rPr>
              <a:t>Triangle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Set)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Base: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https://github.com/lpsoares/Renderizador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Data de Entrega (máximo):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dirty="0"/>
              <a:t>7/9/2024 às 23:59 (DOMINGO) [Supondo mesmo repositório da fase 1.]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Detalhes: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B5889F63-C00C-EB6E-8C5C-B39FA83C666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Boa explicação da matriz de projeção: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Bom também: </a:t>
            </a:r>
            <a:r>
              <a:rPr lang="pt-BR" u="sng" dirty="0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Outro documento: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2581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Guarigione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r>
              <a:rPr lang="pt-BR" sz="1200" dirty="0" err="1">
                <a:solidFill>
                  <a:schemeClr val="dk1"/>
                </a:solidFill>
              </a:rPr>
              <a:t>dello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r>
              <a:rPr lang="pt-BR" sz="1200" dirty="0" err="1">
                <a:solidFill>
                  <a:schemeClr val="dk1"/>
                </a:solidFill>
              </a:rPr>
              <a:t>storpio</a:t>
            </a:r>
            <a:r>
              <a:rPr lang="pt-BR" sz="1200" dirty="0">
                <a:solidFill>
                  <a:schemeClr val="dk1"/>
                </a:solidFill>
              </a:rPr>
              <a:t> e </a:t>
            </a:r>
            <a:r>
              <a:rPr lang="pt-BR" sz="1200" dirty="0" err="1">
                <a:solidFill>
                  <a:schemeClr val="dk1"/>
                </a:solidFill>
              </a:rPr>
              <a:t>resurrezione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r>
              <a:rPr lang="pt-BR" sz="1200" dirty="0" err="1">
                <a:solidFill>
                  <a:schemeClr val="dk1"/>
                </a:solidFill>
              </a:rPr>
              <a:t>di</a:t>
            </a:r>
            <a:r>
              <a:rPr lang="pt-BR" sz="1200" dirty="0">
                <a:solidFill>
                  <a:schemeClr val="dk1"/>
                </a:solidFill>
              </a:rPr>
              <a:t> </a:t>
            </a:r>
            <a:r>
              <a:rPr lang="pt-BR" sz="1200" dirty="0" err="1">
                <a:solidFill>
                  <a:schemeClr val="dk1"/>
                </a:solidFill>
              </a:rPr>
              <a:t>Tabita</a:t>
            </a:r>
            <a:r>
              <a:rPr lang="pt-BR" sz="1200" dirty="0">
                <a:solidFill>
                  <a:schemeClr val="dk1"/>
                </a:solidFill>
              </a:rPr>
              <a:t>; por </a:t>
            </a:r>
            <a:r>
              <a:rPr lang="pt-BR" sz="1200" dirty="0" err="1">
                <a:solidFill>
                  <a:schemeClr val="dk1"/>
                </a:solidFill>
              </a:rPr>
              <a:t>Masolino</a:t>
            </a:r>
            <a:r>
              <a:rPr lang="pt-BR" sz="1200" dirty="0">
                <a:solidFill>
                  <a:schemeClr val="dk1"/>
                </a:solidFill>
              </a:rPr>
              <a:t>; 1424-1425</a:t>
            </a:r>
            <a:endParaRPr dirty="0"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11390"/>
            <a:ext cx="81312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O primeiro uso conhecido de convergência central precisa. Ele fez uso consciente da perspectiva linear, como demonstrado pelo prego usado na parede para traçar linhas de fuga.</a:t>
            </a:r>
            <a:endParaRPr b="1" dirty="0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  <p:extLst>
      <p:ext uri="{BB962C8B-B14F-4D97-AF65-F5344CB8AC3E}">
        <p14:creationId xmlns:p14="http://schemas.microsoft.com/office/powerpoint/2010/main" val="4205433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820431904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931</TotalTime>
  <Words>3873</Words>
  <Application>Microsoft Macintosh PowerPoint</Application>
  <PresentationFormat>On-screen Show (16:10)</PresentationFormat>
  <Paragraphs>568</Paragraphs>
  <Slides>68</Slides>
  <Notes>67</Notes>
  <HiddenSlides>10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5" baseType="lpstr">
      <vt:lpstr>Arial</vt:lpstr>
      <vt:lpstr>Calibri</vt:lpstr>
      <vt:lpstr>Cambria Math</vt:lpstr>
      <vt:lpstr>Menlo</vt:lpstr>
      <vt:lpstr>Palatino Linotype</vt:lpstr>
      <vt:lpstr>Verdana</vt:lpstr>
      <vt:lpstr>Personalizar design</vt:lpstr>
      <vt:lpstr>PowerPoint Presentation</vt:lpstr>
      <vt:lpstr>Kahoot</vt:lpstr>
      <vt:lpstr>Perspectiva</vt:lpstr>
      <vt:lpstr>Do espaço da câmera (3D) para Plano de Imagem (2D)</vt:lpstr>
      <vt:lpstr>Do espaço da câmera (3D) para Plano de Imagem (2D)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Câmara Estenopeica</vt:lpstr>
      <vt:lpstr>Para quem não conhecem uma câmera pinhole</vt:lpstr>
      <vt:lpstr>Projeção Perspectiva</vt:lpstr>
      <vt:lpstr>Projeção Perspectiva : Visão Lateral</vt:lpstr>
      <vt:lpstr>Projeção Perspectiva : Visão 3D</vt:lpstr>
      <vt:lpstr>Projeção Perspectiva : Visão Lateral</vt:lpstr>
      <vt:lpstr>Atividade: Modelar e Desenhar um Cubo</vt:lpstr>
      <vt:lpstr>Sistema de Coordenadas Cartesianas 3D</vt:lpstr>
      <vt:lpstr>Atividade: Modelando o Cubo</vt:lpstr>
      <vt:lpstr>Atividade: Desenhando o Cubo</vt:lpstr>
      <vt:lpstr>ATIVIDADE 1: DESENHANDO UM CUBO</vt:lpstr>
      <vt:lpstr>Atividade: Pensando na Solução</vt:lpstr>
      <vt:lpstr>Atividade: Realize os Cálculos</vt:lpstr>
      <vt:lpstr>Atividade: Resultado Esperado</vt:lpstr>
      <vt:lpstr>Atividade: Resultado Final</vt:lpstr>
      <vt:lpstr>Avançando o Desenho do Cubo</vt:lpstr>
      <vt:lpstr>Relembrando Câmera Pinhole</vt:lpstr>
      <vt:lpstr>Calculando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Para os curiosos</vt:lpstr>
      <vt:lpstr>Exemplo com a Matriz Perspectiva</vt:lpstr>
      <vt:lpstr>Divisão Homogênea (Perspective Divide ou 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ATIVIDADE 2: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Exemplo de TriangleSet</vt:lpstr>
      <vt:lpstr>Projeto 1 : Segunda Parte</vt:lpstr>
      <vt:lpstr>PowerPoint Presentation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48</cp:revision>
  <dcterms:modified xsi:type="dcterms:W3CDTF">2025-08-28T00:21:03Z</dcterms:modified>
</cp:coreProperties>
</file>